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4" r:id="rId3"/>
    <p:sldId id="273" r:id="rId4"/>
    <p:sldId id="30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ia Cordero" userId="95d8339d-a456-464b-9f9b-bf4497f889dd" providerId="ADAL" clId="{4A2B5FA7-95F3-4BD4-92C0-8DB18C954C31}"/>
    <pc:docChg chg="undo custSel modSld">
      <pc:chgData name="Malia Cordero" userId="95d8339d-a456-464b-9f9b-bf4497f889dd" providerId="ADAL" clId="{4A2B5FA7-95F3-4BD4-92C0-8DB18C954C31}" dt="2023-09-20T21:05:20.480" v="1" actId="20577"/>
      <pc:docMkLst>
        <pc:docMk/>
      </pc:docMkLst>
      <pc:sldChg chg="modSp mod">
        <pc:chgData name="Malia Cordero" userId="95d8339d-a456-464b-9f9b-bf4497f889dd" providerId="ADAL" clId="{4A2B5FA7-95F3-4BD4-92C0-8DB18C954C31}" dt="2023-09-20T21:05:20.480" v="1" actId="20577"/>
        <pc:sldMkLst>
          <pc:docMk/>
          <pc:sldMk cId="2481896172" sldId="273"/>
        </pc:sldMkLst>
        <pc:graphicFrameChg chg="modGraphic">
          <ac:chgData name="Malia Cordero" userId="95d8339d-a456-464b-9f9b-bf4497f889dd" providerId="ADAL" clId="{4A2B5FA7-95F3-4BD4-92C0-8DB18C954C31}" dt="2023-09-20T21:05:20.480" v="1" actId="20577"/>
          <ac:graphicFrameMkLst>
            <pc:docMk/>
            <pc:sldMk cId="2481896172" sldId="273"/>
            <ac:graphicFrameMk id="10" creationId="{25D2FDF0-C41B-6999-1282-63D9D82B696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412F2-9832-1997-EABE-5C08CA5C9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086FEF-E3DA-38B4-86AB-F424500F8B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805E8-A024-3638-E57A-A8114D8DC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612-FE0A-48A5-B07D-F4F92DE6C7E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E1547-2DEE-7A0E-2EA2-9208868CC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23F39-F10A-8AEE-9C22-7D821E36E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821C-C988-4A9F-9035-6210A0B1E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2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0C04D-A7EB-991C-D8A7-75DD091A6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3053BF-77C7-6E0D-6278-B6681BE7C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D5A34-1962-1EDF-BE4E-FAD0BBEC7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612-FE0A-48A5-B07D-F4F92DE6C7E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BDCD2-F185-6FF2-7821-742A1A79A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E81EA-5C72-8A4B-D107-562CAF0B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821C-C988-4A9F-9035-6210A0B1E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2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9BC38E-A1F2-30E7-6347-35E25CABE0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673C0-7973-024F-308B-12662B36D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8FD32-121F-ADA7-733B-FACFAB832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612-FE0A-48A5-B07D-F4F92DE6C7E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919A9-A863-D67A-FDFF-5B0A3223F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E789C-2932-5FDD-AE31-BDC259C41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821C-C988-4A9F-9035-6210A0B1E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1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08F1C-CF09-FE75-4BBD-4E7345AFA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8C759-AF9C-7244-9CFB-33A723E20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D07CB-B736-DC9C-8DD7-2498FCC2F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612-FE0A-48A5-B07D-F4F92DE6C7E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62E5E-D861-4F1E-052D-B3D6E6E3E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D5DE6-9F9F-3934-219C-87476573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821C-C988-4A9F-9035-6210A0B1E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2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8E9C4-4516-81B0-7FF5-BCCE30E74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FC0B3-2147-DCB9-C9AE-7DF097B9B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4DCC9-088E-BDEB-786A-A8E70CC99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612-FE0A-48A5-B07D-F4F92DE6C7E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FF3DE-2980-43BF-828C-56F3778BE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DE4B4-C502-FE58-6524-A220C944F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821C-C988-4A9F-9035-6210A0B1E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2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4C7D4-A7C4-B9F9-9B33-6D889DEF0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A45C7-F414-22D9-5A8C-E3513BADAF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917A9-FA97-00D5-54D0-12B954708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AB7EB-D2D6-BDED-18CF-2A7EF9CEC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612-FE0A-48A5-B07D-F4F92DE6C7E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54FE5-31E2-B3DE-5D27-F66E06FC9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5E5282-E843-E4EA-0347-B44C94489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821C-C988-4A9F-9035-6210A0B1E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4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CB8B7-BC82-D3CF-7203-62F8FF83C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62E47-EC92-F1A4-7A78-DA859EA75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D5575-5EC6-5B02-3366-C26AC7707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17C338-5CCD-4E1A-DA04-338E2C68C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1BB2C7-E9EB-B2DB-85A3-997E8FC162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422788-64FB-7024-EC94-BB5218989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612-FE0A-48A5-B07D-F4F92DE6C7E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B2D34D-338E-D1E1-106C-B2A7EE666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88EC34-CC2F-7002-EB2F-C8CCE4A91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821C-C988-4A9F-9035-6210A0B1E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BEDF-CC87-188B-7B75-2A5DD5248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16FB6F-B6F9-023C-ECE9-233B6F658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612-FE0A-48A5-B07D-F4F92DE6C7E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B0A46A-E850-0A27-4BE3-DF948503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C2657-5CBB-044C-926F-281B3D01F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821C-C988-4A9F-9035-6210A0B1E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7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F46E96-8757-8191-9821-85388934E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612-FE0A-48A5-B07D-F4F92DE6C7E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3BDF9F-2E4F-8C35-E05D-AADAF1505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A23CEA-B535-053C-B4EB-BA21E79A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821C-C988-4A9F-9035-6210A0B1E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2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2A157-C351-F330-13C4-E5DDA426F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A8809-C807-3CEA-E334-8E18D661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450E15-BA80-72C5-A2FE-16226DD15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824AE-D852-6943-1133-B1C38E473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612-FE0A-48A5-B07D-F4F92DE6C7E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375D75-8DEE-4532-D403-103C3EFA4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DC7AC-0560-9D03-65B7-770BB4999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821C-C988-4A9F-9035-6210A0B1E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8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150B9-D6C9-0B6C-AF0A-9F9AEA484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B40606-6384-6038-A0E0-A9777112BA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AF58F-1535-1D3B-FF5C-99BAD5A9D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F292C-69C6-E0F5-BAEC-3FA795F29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5612-FE0A-48A5-B07D-F4F92DE6C7E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47F6B-FBAD-9C05-3164-E0071842B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568DB-A6B7-454D-8956-2276A4BAC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821C-C988-4A9F-9035-6210A0B1E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4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57E961-3A71-4487-4100-75BF08E61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9219D-E543-660E-F43A-51E7A66F8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8504-20E1-BCDC-AA65-338DD60E7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95612-FE0A-48A5-B07D-F4F92DE6C7EE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839D6-9CEA-0676-864F-C9B206E2B1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7C5A5-D51A-9E2F-17DA-192E83F4D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6821C-C988-4A9F-9035-6210A0B1E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5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CORDERO@MARCVT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B0D439A-416F-9E31-43D9-FEAB7959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Exercise: </a:t>
            </a:r>
            <a:br>
              <a:rPr lang="en-US" dirty="0"/>
            </a:br>
            <a:r>
              <a:rPr lang="en-US" b="1" dirty="0"/>
              <a:t>Hazard Events Assessment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7DEC0F2-16E1-196F-55B6-00472E6A9A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3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08C0BD-8516-BD0E-6C76-B470FCA56D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8" t="1886" r="4012" b="44067"/>
          <a:stretch/>
        </p:blipFill>
        <p:spPr>
          <a:xfrm>
            <a:off x="325404" y="340790"/>
            <a:ext cx="7117837" cy="276566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DF22022-448C-E253-1F62-3E23D5CF97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943" y="3353514"/>
            <a:ext cx="9266220" cy="316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341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25D2FDF0-C41B-6999-1282-63D9D82B69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629019"/>
              </p:ext>
            </p:extLst>
          </p:nvPr>
        </p:nvGraphicFramePr>
        <p:xfrm>
          <a:off x="176469" y="150312"/>
          <a:ext cx="11839062" cy="6623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2992">
                  <a:extLst>
                    <a:ext uri="{9D8B030D-6E8A-4147-A177-3AD203B41FA5}">
                      <a16:colId xmlns:a16="http://schemas.microsoft.com/office/drawing/2014/main" val="3699865017"/>
                    </a:ext>
                  </a:extLst>
                </a:gridCol>
                <a:gridCol w="1224029">
                  <a:extLst>
                    <a:ext uri="{9D8B030D-6E8A-4147-A177-3AD203B41FA5}">
                      <a16:colId xmlns:a16="http://schemas.microsoft.com/office/drawing/2014/main" val="120132129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471004702"/>
                    </a:ext>
                  </a:extLst>
                </a:gridCol>
                <a:gridCol w="1364742">
                  <a:extLst>
                    <a:ext uri="{9D8B030D-6E8A-4147-A177-3AD203B41FA5}">
                      <a16:colId xmlns:a16="http://schemas.microsoft.com/office/drawing/2014/main" val="1846107001"/>
                    </a:ext>
                  </a:extLst>
                </a:gridCol>
                <a:gridCol w="1100163">
                  <a:extLst>
                    <a:ext uri="{9D8B030D-6E8A-4147-A177-3AD203B41FA5}">
                      <a16:colId xmlns:a16="http://schemas.microsoft.com/office/drawing/2014/main" val="2129326828"/>
                    </a:ext>
                  </a:extLst>
                </a:gridCol>
                <a:gridCol w="1073426">
                  <a:extLst>
                    <a:ext uri="{9D8B030D-6E8A-4147-A177-3AD203B41FA5}">
                      <a16:colId xmlns:a16="http://schemas.microsoft.com/office/drawing/2014/main" val="3175364257"/>
                    </a:ext>
                  </a:extLst>
                </a:gridCol>
                <a:gridCol w="1467719">
                  <a:extLst>
                    <a:ext uri="{9D8B030D-6E8A-4147-A177-3AD203B41FA5}">
                      <a16:colId xmlns:a16="http://schemas.microsoft.com/office/drawing/2014/main" val="4087444645"/>
                    </a:ext>
                  </a:extLst>
                </a:gridCol>
                <a:gridCol w="981790">
                  <a:extLst>
                    <a:ext uri="{9D8B030D-6E8A-4147-A177-3AD203B41FA5}">
                      <a16:colId xmlns:a16="http://schemas.microsoft.com/office/drawing/2014/main" val="475705465"/>
                    </a:ext>
                  </a:extLst>
                </a:gridCol>
                <a:gridCol w="912601">
                  <a:extLst>
                    <a:ext uri="{9D8B030D-6E8A-4147-A177-3AD203B41FA5}">
                      <a16:colId xmlns:a16="http://schemas.microsoft.com/office/drawing/2014/main" val="2041463587"/>
                    </a:ext>
                  </a:extLst>
                </a:gridCol>
              </a:tblGrid>
              <a:tr h="679004">
                <a:tc gridSpan="9"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Name: _______________________ Email: ____________________________</a:t>
                      </a:r>
                    </a:p>
                    <a:p>
                      <a:pPr algn="l"/>
                      <a:r>
                        <a:rPr lang="en-US" sz="2000" b="1" dirty="0"/>
                        <a:t>Please send a scan of completed worksheet to </a:t>
                      </a:r>
                      <a:r>
                        <a:rPr lang="en-US" sz="2000" b="1" dirty="0">
                          <a:hlinkClick r:id="rId2"/>
                        </a:rPr>
                        <a:t>MCORDERO@MARCVT.ORG</a:t>
                      </a:r>
                      <a:r>
                        <a:rPr lang="en-US" sz="2000" b="1" dirty="0"/>
                        <a:t>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76634"/>
                  </a:ext>
                </a:extLst>
              </a:tr>
              <a:tr h="482719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Hazard Impacts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Historical Occurrence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Probability of Future Occurrence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Potential Impact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Score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97507"/>
                  </a:ext>
                </a:extLst>
              </a:tr>
              <a:tr h="389288">
                <a:tc vMerge="1"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Infrastructure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Life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Economy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Environment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Average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8147085"/>
                  </a:ext>
                </a:extLst>
              </a:tr>
              <a:tr h="631276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Fluvial Erosion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018916"/>
                  </a:ext>
                </a:extLst>
              </a:tr>
              <a:tr h="631276">
                <a:tc>
                  <a:txBody>
                    <a:bodyPr/>
                    <a:lstStyle/>
                    <a:p>
                      <a:pPr algn="l"/>
                      <a:r>
                        <a:rPr lang="en-US" sz="2000" b="1"/>
                        <a:t>Inundation Flooding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837386"/>
                  </a:ext>
                </a:extLst>
              </a:tr>
              <a:tr h="631276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66567"/>
                  </a:ext>
                </a:extLst>
              </a:tr>
              <a:tr h="631276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Snow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388885"/>
                  </a:ext>
                </a:extLst>
              </a:tr>
              <a:tr h="631276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Wind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277704"/>
                  </a:ext>
                </a:extLst>
              </a:tr>
              <a:tr h="631276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Extreme Heat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803327"/>
                  </a:ext>
                </a:extLst>
              </a:tr>
              <a:tr h="631276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Extreme Cold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643879"/>
                  </a:ext>
                </a:extLst>
              </a:tr>
              <a:tr h="631276">
                <a:tc gridSpan="9"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More on next page</a:t>
                      </a:r>
                      <a:endParaRPr lang="en-US" sz="24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960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89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25D2FDF0-C41B-6999-1282-63D9D82B69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738235"/>
              </p:ext>
            </p:extLst>
          </p:nvPr>
        </p:nvGraphicFramePr>
        <p:xfrm>
          <a:off x="229728" y="329584"/>
          <a:ext cx="11839062" cy="62139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2992">
                  <a:extLst>
                    <a:ext uri="{9D8B030D-6E8A-4147-A177-3AD203B41FA5}">
                      <a16:colId xmlns:a16="http://schemas.microsoft.com/office/drawing/2014/main" val="3699865017"/>
                    </a:ext>
                  </a:extLst>
                </a:gridCol>
                <a:gridCol w="1224029">
                  <a:extLst>
                    <a:ext uri="{9D8B030D-6E8A-4147-A177-3AD203B41FA5}">
                      <a16:colId xmlns:a16="http://schemas.microsoft.com/office/drawing/2014/main" val="120132129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471004702"/>
                    </a:ext>
                  </a:extLst>
                </a:gridCol>
                <a:gridCol w="1364742">
                  <a:extLst>
                    <a:ext uri="{9D8B030D-6E8A-4147-A177-3AD203B41FA5}">
                      <a16:colId xmlns:a16="http://schemas.microsoft.com/office/drawing/2014/main" val="1846107001"/>
                    </a:ext>
                  </a:extLst>
                </a:gridCol>
                <a:gridCol w="1100163">
                  <a:extLst>
                    <a:ext uri="{9D8B030D-6E8A-4147-A177-3AD203B41FA5}">
                      <a16:colId xmlns:a16="http://schemas.microsoft.com/office/drawing/2014/main" val="2129326828"/>
                    </a:ext>
                  </a:extLst>
                </a:gridCol>
                <a:gridCol w="1073426">
                  <a:extLst>
                    <a:ext uri="{9D8B030D-6E8A-4147-A177-3AD203B41FA5}">
                      <a16:colId xmlns:a16="http://schemas.microsoft.com/office/drawing/2014/main" val="3175364257"/>
                    </a:ext>
                  </a:extLst>
                </a:gridCol>
                <a:gridCol w="1467719">
                  <a:extLst>
                    <a:ext uri="{9D8B030D-6E8A-4147-A177-3AD203B41FA5}">
                      <a16:colId xmlns:a16="http://schemas.microsoft.com/office/drawing/2014/main" val="4087444645"/>
                    </a:ext>
                  </a:extLst>
                </a:gridCol>
                <a:gridCol w="981790">
                  <a:extLst>
                    <a:ext uri="{9D8B030D-6E8A-4147-A177-3AD203B41FA5}">
                      <a16:colId xmlns:a16="http://schemas.microsoft.com/office/drawing/2014/main" val="475705465"/>
                    </a:ext>
                  </a:extLst>
                </a:gridCol>
                <a:gridCol w="912601">
                  <a:extLst>
                    <a:ext uri="{9D8B030D-6E8A-4147-A177-3AD203B41FA5}">
                      <a16:colId xmlns:a16="http://schemas.microsoft.com/office/drawing/2014/main" val="2041463587"/>
                    </a:ext>
                  </a:extLst>
                </a:gridCol>
              </a:tblGrid>
              <a:tr h="566927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Hazard Impacts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Historical Occurrence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Probability of Future Occurrence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Potential Impact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Score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9750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Infrastructure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Life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Economy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Environment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Average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8147085"/>
                  </a:ext>
                </a:extLst>
              </a:tr>
              <a:tr h="74140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Drought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018916"/>
                  </a:ext>
                </a:extLst>
              </a:tr>
              <a:tr h="74140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Landslides (Slope Failure)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837386"/>
                  </a:ext>
                </a:extLst>
              </a:tr>
              <a:tr h="74140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Wildfire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66567"/>
                  </a:ext>
                </a:extLst>
              </a:tr>
              <a:tr h="74140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Earthquake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388885"/>
                  </a:ext>
                </a:extLst>
              </a:tr>
              <a:tr h="74140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Invasive Species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277704"/>
                  </a:ext>
                </a:extLst>
              </a:tr>
              <a:tr h="74140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Infectious Disease Outbreak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803327"/>
                  </a:ext>
                </a:extLst>
              </a:tr>
              <a:tr h="74140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Hail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6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676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88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Individual Exercise:  Hazard Events Assessment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Exercise:  Hazard Events Assessment</dc:title>
  <dc:creator>Malia Cordero</dc:creator>
  <cp:lastModifiedBy>Malia Cordero</cp:lastModifiedBy>
  <cp:revision>2</cp:revision>
  <dcterms:created xsi:type="dcterms:W3CDTF">2023-08-16T18:03:56Z</dcterms:created>
  <dcterms:modified xsi:type="dcterms:W3CDTF">2023-09-20T21:05:29Z</dcterms:modified>
</cp:coreProperties>
</file>