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256" r:id="rId5"/>
    <p:sldId id="259" r:id="rId6"/>
    <p:sldId id="263" r:id="rId7"/>
    <p:sldId id="283" r:id="rId8"/>
    <p:sldId id="261" r:id="rId9"/>
    <p:sldId id="289" r:id="rId10"/>
    <p:sldId id="262" r:id="rId11"/>
    <p:sldId id="284" r:id="rId12"/>
    <p:sldId id="285" r:id="rId13"/>
    <p:sldId id="290" r:id="rId14"/>
    <p:sldId id="286" r:id="rId15"/>
    <p:sldId id="287" r:id="rId16"/>
    <p:sldId id="294" r:id="rId17"/>
    <p:sldId id="288" r:id="rId18"/>
    <p:sldId id="291" r:id="rId19"/>
    <p:sldId id="292" r:id="rId20"/>
    <p:sldId id="29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79AE02"/>
    <a:srgbClr val="067F9C"/>
    <a:srgbClr val="014E52"/>
    <a:srgbClr val="0C596D"/>
    <a:srgbClr val="03556D"/>
    <a:srgbClr val="145C72"/>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89AA5-5ABB-47F3-8D60-E7D0302F9E86}" v="5" dt="2020-04-22T15:22:20.902"/>
    <p1510:client id="{CC1585A9-08F7-EBE6-22B9-E6DE50F1BE81}" v="353" dt="2020-04-21T20:11:08.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6/23/2020</a:t>
            </a:fld>
            <a:endParaRPr lang="en-US" dirty="0"/>
          </a:p>
        </p:txBody>
      </p:sp>
      <p:sp>
        <p:nvSpPr>
          <p:cNvPr id="4" name="Footer Placeholder 3">
            <a:extLst>
              <a:ext uri="{FF2B5EF4-FFF2-40B4-BE49-F238E27FC236}">
                <a16:creationId xmlns:a16="http://schemas.microsoft.com/office/drawing/2014/main" xmlns=""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6/23/2020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xmlns=""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xmlns=""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xmlns=""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xmlns=""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xmlns=""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xmlns=""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xmlns=""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xmlns=""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xmlns=""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xmlns=""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xmlns=""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xmlns=""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xmlns=""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xmlns=""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xmlns=""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xmlns=""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xmlns=""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xmlns=""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xmlns=""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xmlns=""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xmlns=""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xmlns=""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xmlns=""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xmlns=""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xmlns=""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xmlns=""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xmlns=""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xmlns=""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xmlns=""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xmlns=""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xmlns=""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xmlns=""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xmlns=""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xmlns=""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xmlns=""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xmlns=""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xmlns=""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xmlns=""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xmlns=""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xmlns=""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xmlns=""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xmlns=""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xmlns=""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xmlns=""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xmlns=""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xmlns=""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xmlns=""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xmlns=""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xmlns=""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xmlns=""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xmlns=""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xmlns=""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xmlns=""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xmlns=""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xmlns=""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xmlns=""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legislature.vermont.gov/statutes/section/24/117/04416"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legislature.vermont.gov/statutes/section/24/117/04414"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egislature.vermont.gov/statutes/section/24/117/04418" TargetMode="External"/><Relationship Id="rId1" Type="http://schemas.openxmlformats.org/officeDocument/2006/relationships/slideLayout" Target="../slideLayouts/slideLayout5.xml"/><Relationship Id="rId5" Type="http://schemas.openxmlformats.org/officeDocument/2006/relationships/hyperlink" Target="https://streets.mn/2018/04/17/does-ada-even-apply-to-sidewalks/"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hyperlink" Target="http://vtrans.vermont.gov/sites/aot/files/civilrights/documents/ada/ADAMainChecklist.pdf" TargetMode="External"/><Relationship Id="rId3" Type="http://schemas.openxmlformats.org/officeDocument/2006/relationships/hyperlink" Target="https://www.fhwa.dot.gov/environment/bicycle_pedestrian/publications/multimodal_networks/" TargetMode="External"/><Relationship Id="rId7" Type="http://schemas.openxmlformats.org/officeDocument/2006/relationships/hyperlink" Target="https://www.ite.org/technical-resources/topics/complete-streets/" TargetMode="External"/><Relationship Id="rId2" Type="http://schemas.openxmlformats.org/officeDocument/2006/relationships/hyperlink" Target="https://www.fhwa.dot.gov/environment/bicycle_pedestrian/publications/small_towns/" TargetMode="External"/><Relationship Id="rId1" Type="http://schemas.openxmlformats.org/officeDocument/2006/relationships/slideLayout" Target="../slideLayouts/slideLayout5.xml"/><Relationship Id="rId6" Type="http://schemas.openxmlformats.org/officeDocument/2006/relationships/hyperlink" Target="http://www.pedbikeinfo.org/" TargetMode="External"/><Relationship Id="rId5" Type="http://schemas.openxmlformats.org/officeDocument/2006/relationships/hyperlink" Target="https://nacto.org/" TargetMode="External"/><Relationship Id="rId10" Type="http://schemas.openxmlformats.org/officeDocument/2006/relationships/hyperlink" Target="https://www.access-board.gov/guidelines-and-standards/streets-sidewalks/public-rights-of-way" TargetMode="External"/><Relationship Id="rId4" Type="http://schemas.openxmlformats.org/officeDocument/2006/relationships/hyperlink" Target="https://www.healthvermont.gov/wellness/physical-activity-nutrition/community" TargetMode="External"/><Relationship Id="rId9" Type="http://schemas.openxmlformats.org/officeDocument/2006/relationships/hyperlink" Target="https://www.access-board.gov/"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vtrans.vermont.gov/sites/aot/files/planning/documents/trafficresearch/TISGuidelines.pdf" TargetMode="External"/><Relationship Id="rId3" Type="http://schemas.openxmlformats.org/officeDocument/2006/relationships/hyperlink" Target="http://www.vpic.info/Publications/Reports/DevelopmentReviewModules/TakingEvidence.pdf" TargetMode="External"/><Relationship Id="rId7" Type="http://schemas.openxmlformats.org/officeDocument/2006/relationships/hyperlink" Target="https://vtrans.vermont.gov/planning/development-review-services" TargetMode="External"/><Relationship Id="rId2" Type="http://schemas.openxmlformats.org/officeDocument/2006/relationships/hyperlink" Target="http://www.vpic.info/Publications/Reports/DevelopmentReviewModules/Interpreting.pdf" TargetMode="External"/><Relationship Id="rId1" Type="http://schemas.openxmlformats.org/officeDocument/2006/relationships/slideLayout" Target="../slideLayouts/slideLayout5.xml"/><Relationship Id="rId6" Type="http://schemas.openxmlformats.org/officeDocument/2006/relationships/hyperlink" Target="http://www.vpic.info/Publications/Reports/DevelopmentReviewTemplates.pdf" TargetMode="External"/><Relationship Id="rId5" Type="http://schemas.openxmlformats.org/officeDocument/2006/relationships/hyperlink" Target="http://www.vpic.info/Publications/Reports/DevelopmentReviewModules/DisputeResolution.pdf" TargetMode="External"/><Relationship Id="rId4" Type="http://schemas.openxmlformats.org/officeDocument/2006/relationships/hyperlink" Target="http://www.vpic.info/Publications/Reports/DevelopmentReviewModules/ReadingSubdivision.pdf" TargetMode="External"/><Relationship Id="rId9" Type="http://schemas.openxmlformats.org/officeDocument/2006/relationships/hyperlink" Target="https://www.cite7.org/about-cite/technical-liaison-committee/tlc-projects/promoting-sustainable-transportation-through-site-desig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mailto:jrasmussen@swcrpc.org" TargetMode="External"/><Relationship Id="rId2" Type="http://schemas.openxmlformats.org/officeDocument/2006/relationships/hyperlink" Target="mailto:jon.kaplan@vermont.gov"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hyperlink" Target="https://legislature.vermont.gov/statutes/section/24/117/04302"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legislature.vermont.gov/statutes/section/24/117/04382"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cms6.revize.com/revize/southburlington/document_center/planning/SB_Comprehensive_Plan_Complete_Adopted_2-1-2016.pdf"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legislature.vermont.gov/statutes/section/24/117/04421" TargetMode="External"/><Relationship Id="rId2" Type="http://schemas.openxmlformats.org/officeDocument/2006/relationships/hyperlink" Target="https://legislature.vermont.gov/statutes/section/24/117/04403" TargetMode="External"/><Relationship Id="rId1" Type="http://schemas.openxmlformats.org/officeDocument/2006/relationships/slideLayout" Target="../slideLayouts/slideLayout5.xml"/><Relationship Id="rId5" Type="http://schemas.openxmlformats.org/officeDocument/2006/relationships/hyperlink" Target="https://colchestervt.gov/DocumentCenter/View/98/Official-Map-PDF?bidId"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https://legislature.vermont.gov/statutes/section/24/117/04410"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legislature.vermont.gov/statutes/section/24/117/04414" TargetMode="Externa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xmlns="" id="{1BF8833C-D907-D24E-949C-65190DF6299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169678" y="197179"/>
            <a:ext cx="9914343" cy="5576818"/>
          </a:xfrm>
        </p:spPr>
      </p:pic>
      <p:sp>
        <p:nvSpPr>
          <p:cNvPr id="51" name="Title 50">
            <a:extLst>
              <a:ext uri="{FF2B5EF4-FFF2-40B4-BE49-F238E27FC236}">
                <a16:creationId xmlns:a16="http://schemas.microsoft.com/office/drawing/2014/main" xmlns="" id="{D8694222-4D81-4A9A-93A2-23C89102F234}"/>
              </a:ext>
            </a:extLst>
          </p:cNvPr>
          <p:cNvSpPr>
            <a:spLocks noGrp="1"/>
          </p:cNvSpPr>
          <p:nvPr>
            <p:ph type="ctrTitle"/>
          </p:nvPr>
        </p:nvSpPr>
        <p:spPr>
          <a:xfrm>
            <a:off x="694871" y="5012250"/>
            <a:ext cx="6646455" cy="590931"/>
          </a:xfrm>
        </p:spPr>
        <p:txBody>
          <a:bodyPr/>
          <a:lstStyle/>
          <a:p>
            <a:r>
              <a:rPr lang="en-US" sz="3600" dirty="0" smtClean="0"/>
              <a:t>Development Review</a:t>
            </a:r>
            <a:endParaRPr lang="en-US" sz="3600" dirty="0"/>
          </a:p>
        </p:txBody>
      </p:sp>
      <p:sp>
        <p:nvSpPr>
          <p:cNvPr id="52" name="Subtitle 51">
            <a:extLst>
              <a:ext uri="{FF2B5EF4-FFF2-40B4-BE49-F238E27FC236}">
                <a16:creationId xmlns:a16="http://schemas.microsoft.com/office/drawing/2014/main" xmlns="" id="{46FF1827-B46B-4BC4-8665-8914CF45DE0C}"/>
              </a:ext>
            </a:extLst>
          </p:cNvPr>
          <p:cNvSpPr>
            <a:spLocks noGrp="1"/>
          </p:cNvSpPr>
          <p:nvPr>
            <p:ph type="subTitle" idx="1"/>
          </p:nvPr>
        </p:nvSpPr>
        <p:spPr>
          <a:xfrm>
            <a:off x="694871" y="5603181"/>
            <a:ext cx="5963506" cy="341632"/>
          </a:xfrm>
        </p:spPr>
        <p:txBody>
          <a:bodyPr/>
          <a:lstStyle/>
          <a:p>
            <a:r>
              <a:rPr lang="en-US" b="1" dirty="0" smtClean="0"/>
              <a:t>For Bicycle and Pedestrian Accommodations</a:t>
            </a:r>
            <a:endParaRPr lang="en-US" b="1" dirty="0"/>
          </a:p>
        </p:txBody>
      </p:sp>
      <p:sp>
        <p:nvSpPr>
          <p:cNvPr id="6" name="Subtitle 51">
            <a:extLst>
              <a:ext uri="{FF2B5EF4-FFF2-40B4-BE49-F238E27FC236}">
                <a16:creationId xmlns:a16="http://schemas.microsoft.com/office/drawing/2014/main" xmlns="" id="{46FF1827-B46B-4BC4-8665-8914CF45DE0C}"/>
              </a:ext>
            </a:extLst>
          </p:cNvPr>
          <p:cNvSpPr txBox="1">
            <a:spLocks/>
          </p:cNvSpPr>
          <p:nvPr/>
        </p:nvSpPr>
        <p:spPr>
          <a:xfrm>
            <a:off x="694871" y="6023296"/>
            <a:ext cx="1844414"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June 23, 2020</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391" y="5732337"/>
            <a:ext cx="1202630" cy="581918"/>
          </a:xfrm>
          <a:prstGeom prst="rect">
            <a:avLst/>
          </a:prstGeom>
        </p:spPr>
      </p:pic>
      <p:sp>
        <p:nvSpPr>
          <p:cNvPr id="2" name="TextBox 1"/>
          <p:cNvSpPr txBox="1"/>
          <p:nvPr/>
        </p:nvSpPr>
        <p:spPr>
          <a:xfrm>
            <a:off x="7959073" y="5820163"/>
            <a:ext cx="1922318" cy="249299"/>
          </a:xfrm>
          <a:prstGeom prst="rect">
            <a:avLst/>
          </a:prstGeom>
          <a:noFill/>
        </p:spPr>
        <p:txBody>
          <a:bodyPr wrap="square" rtlCol="0">
            <a:spAutoFit/>
          </a:bodyPr>
          <a:lstStyle/>
          <a:p>
            <a:r>
              <a:rPr lang="en-US" sz="1000" dirty="0" smtClean="0"/>
              <a:t>Photo by Braxton Freeman</a:t>
            </a:r>
            <a:endParaRPr lang="en-US" sz="1000" dirty="0"/>
          </a:p>
        </p:txBody>
      </p:sp>
    </p:spTree>
    <p:extLst>
      <p:ext uri="{BB962C8B-B14F-4D97-AF65-F5344CB8AC3E}">
        <p14:creationId xmlns:p14="http://schemas.microsoft.com/office/powerpoint/2010/main" val="3830756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4874" y="154420"/>
            <a:ext cx="4804831" cy="6360680"/>
          </a:xfrm>
          <a:prstGeom prst="rect">
            <a:avLst/>
          </a:prstGeom>
        </p:spPr>
      </p:pic>
      <p:pic>
        <p:nvPicPr>
          <p:cNvPr id="5" name="Picture 4"/>
          <p:cNvPicPr>
            <a:picLocks noChangeAspect="1"/>
          </p:cNvPicPr>
          <p:nvPr/>
        </p:nvPicPr>
        <p:blipFill>
          <a:blip r:embed="rId3"/>
          <a:stretch>
            <a:fillRect/>
          </a:stretch>
        </p:blipFill>
        <p:spPr>
          <a:xfrm>
            <a:off x="6178074" y="154420"/>
            <a:ext cx="4805117" cy="6365636"/>
          </a:xfrm>
          <a:prstGeom prst="rect">
            <a:avLst/>
          </a:prstGeom>
        </p:spPr>
      </p:pic>
      <p:sp>
        <p:nvSpPr>
          <p:cNvPr id="6" name="TextBox 5"/>
          <p:cNvSpPr txBox="1"/>
          <p:nvPr/>
        </p:nvSpPr>
        <p:spPr>
          <a:xfrm>
            <a:off x="3502147" y="6515100"/>
            <a:ext cx="4804831" cy="246221"/>
          </a:xfrm>
          <a:prstGeom prst="rect">
            <a:avLst/>
          </a:prstGeom>
          <a:noFill/>
        </p:spPr>
        <p:txBody>
          <a:bodyPr wrap="square" rtlCol="0">
            <a:spAutoFit/>
          </a:bodyPr>
          <a:lstStyle/>
          <a:p>
            <a:r>
              <a:rPr lang="en-US" sz="1000" dirty="0" smtClean="0"/>
              <a:t>Source: Southern Windsor Country Regional Transportation Plan </a:t>
            </a:r>
            <a:endParaRPr lang="en-US" sz="1000" dirty="0"/>
          </a:p>
        </p:txBody>
      </p:sp>
    </p:spTree>
    <p:extLst>
      <p:ext uri="{BB962C8B-B14F-4D97-AF65-F5344CB8AC3E}">
        <p14:creationId xmlns:p14="http://schemas.microsoft.com/office/powerpoint/2010/main" val="2473149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Local </a:t>
            </a:r>
            <a:r>
              <a:rPr lang="en-US" dirty="0"/>
              <a:t>Development Review </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310577"/>
            <a:ext cx="3637313" cy="4518723"/>
          </a:xfrm>
        </p:spPr>
        <p:txBody>
          <a:bodyPr/>
          <a:lstStyle/>
          <a:p>
            <a:r>
              <a:rPr lang="en-US" u="sng" dirty="0" smtClean="0"/>
              <a:t>Site Plan Review Standards</a:t>
            </a:r>
            <a:r>
              <a:rPr lang="en-US" dirty="0" smtClean="0"/>
              <a:t>(</a:t>
            </a:r>
            <a:r>
              <a:rPr lang="en-US" dirty="0" smtClean="0">
                <a:hlinkClick r:id="rId2"/>
              </a:rPr>
              <a:t>24 V.S.A. §4416</a:t>
            </a:r>
            <a:r>
              <a:rPr lang="en-US" dirty="0" smtClean="0"/>
              <a:t>)</a:t>
            </a:r>
            <a:endParaRPr lang="en-US" u="sng" dirty="0"/>
          </a:p>
          <a:p>
            <a:r>
              <a:rPr lang="en-US" sz="1600" dirty="0"/>
              <a:t>A</a:t>
            </a:r>
            <a:r>
              <a:rPr lang="en-US" sz="1600" dirty="0" smtClean="0"/>
              <a:t>dequacy </a:t>
            </a:r>
            <a:r>
              <a:rPr lang="en-US" sz="1600" dirty="0"/>
              <a:t>of parking, traffic access, and circulation for pedestrians and </a:t>
            </a:r>
            <a:r>
              <a:rPr lang="en-US" sz="1600" dirty="0" smtClean="0"/>
              <a:t>vehicles</a:t>
            </a:r>
          </a:p>
          <a:p>
            <a:r>
              <a:rPr lang="en-US" sz="1600" dirty="0"/>
              <a:t>L</a:t>
            </a:r>
            <a:r>
              <a:rPr lang="en-US" sz="1600" dirty="0" smtClean="0"/>
              <a:t>andscaping </a:t>
            </a:r>
            <a:r>
              <a:rPr lang="en-US" sz="1600" dirty="0"/>
              <a:t>and </a:t>
            </a:r>
            <a:r>
              <a:rPr lang="en-US" sz="1600" dirty="0" smtClean="0"/>
              <a:t>screening</a:t>
            </a:r>
          </a:p>
          <a:p>
            <a:r>
              <a:rPr lang="en-US" sz="1600" dirty="0"/>
              <a:t>E</a:t>
            </a:r>
            <a:r>
              <a:rPr lang="en-US" sz="1600" dirty="0" smtClean="0"/>
              <a:t>xterior lighting</a:t>
            </a:r>
          </a:p>
          <a:p>
            <a:r>
              <a:rPr lang="en-US" sz="1600" dirty="0"/>
              <a:t>O</a:t>
            </a:r>
            <a:r>
              <a:rPr lang="en-US" sz="1600" dirty="0" smtClean="0"/>
              <a:t>ther </a:t>
            </a:r>
            <a:r>
              <a:rPr lang="en-US" sz="1600" dirty="0"/>
              <a:t>matters specified in the </a:t>
            </a:r>
            <a:r>
              <a:rPr lang="en-US" sz="1600" dirty="0" smtClean="0"/>
              <a:t>bylaws</a:t>
            </a:r>
            <a:endParaRPr lang="en-US" sz="1600" dirty="0"/>
          </a:p>
        </p:txBody>
      </p:sp>
      <p:pic>
        <p:nvPicPr>
          <p:cNvPr id="3" name="Picture 2"/>
          <p:cNvPicPr>
            <a:picLocks noChangeAspect="1"/>
          </p:cNvPicPr>
          <p:nvPr/>
        </p:nvPicPr>
        <p:blipFill rotWithShape="1">
          <a:blip r:embed="rId3"/>
          <a:srcRect l="32301" t="11515" r="9574" b="10000"/>
          <a:stretch/>
        </p:blipFill>
        <p:spPr>
          <a:xfrm>
            <a:off x="4166755" y="1091146"/>
            <a:ext cx="7086600" cy="5382492"/>
          </a:xfrm>
          <a:prstGeom prst="rect">
            <a:avLst/>
          </a:prstGeom>
        </p:spPr>
      </p:pic>
      <p:sp>
        <p:nvSpPr>
          <p:cNvPr id="4" name="TextBox 3"/>
          <p:cNvSpPr txBox="1"/>
          <p:nvPr/>
        </p:nvSpPr>
        <p:spPr>
          <a:xfrm>
            <a:off x="4125191" y="6473638"/>
            <a:ext cx="3969328" cy="246221"/>
          </a:xfrm>
          <a:prstGeom prst="rect">
            <a:avLst/>
          </a:prstGeom>
          <a:noFill/>
        </p:spPr>
        <p:txBody>
          <a:bodyPr wrap="square" rtlCol="0">
            <a:spAutoFit/>
          </a:bodyPr>
          <a:lstStyle/>
          <a:p>
            <a:r>
              <a:rPr lang="en-US" sz="1000" dirty="0" smtClean="0"/>
              <a:t>Source: Google Maps</a:t>
            </a:r>
            <a:endParaRPr lang="en-US" sz="1000" dirty="0"/>
          </a:p>
        </p:txBody>
      </p:sp>
    </p:spTree>
    <p:extLst>
      <p:ext uri="{BB962C8B-B14F-4D97-AF65-F5344CB8AC3E}">
        <p14:creationId xmlns:p14="http://schemas.microsoft.com/office/powerpoint/2010/main" val="4098041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Local </a:t>
            </a:r>
            <a:r>
              <a:rPr lang="en-US" dirty="0"/>
              <a:t>Development Review </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310577"/>
            <a:ext cx="6214259" cy="5048659"/>
          </a:xfrm>
        </p:spPr>
        <p:txBody>
          <a:bodyPr/>
          <a:lstStyle/>
          <a:p>
            <a:r>
              <a:rPr lang="en-US" u="sng" dirty="0" smtClean="0"/>
              <a:t>Conditional Use Review Standards</a:t>
            </a:r>
            <a:r>
              <a:rPr lang="en-US" dirty="0" smtClean="0"/>
              <a:t>(</a:t>
            </a:r>
            <a:r>
              <a:rPr lang="en-US" dirty="0" smtClean="0">
                <a:hlinkClick r:id="rId2"/>
              </a:rPr>
              <a:t>24 V.S.A. §4414</a:t>
            </a:r>
            <a:r>
              <a:rPr lang="en-US" dirty="0" smtClean="0"/>
              <a:t>(3))</a:t>
            </a:r>
            <a:endParaRPr lang="en-US" u="sng" dirty="0"/>
          </a:p>
          <a:p>
            <a:r>
              <a:rPr lang="en-US" sz="1600" dirty="0" smtClean="0"/>
              <a:t>Shall </a:t>
            </a:r>
            <a:r>
              <a:rPr lang="en-US" sz="1600" dirty="0"/>
              <a:t>not result in an undue adverse effect </a:t>
            </a:r>
            <a:r>
              <a:rPr lang="en-US" sz="1600" dirty="0" smtClean="0"/>
              <a:t>on:</a:t>
            </a:r>
          </a:p>
          <a:p>
            <a:pPr lvl="1"/>
            <a:r>
              <a:rPr lang="en-US" sz="1400" dirty="0" smtClean="0"/>
              <a:t>Capacity </a:t>
            </a:r>
            <a:r>
              <a:rPr lang="en-US" sz="1400" dirty="0"/>
              <a:t>of existing or planned community facilities.</a:t>
            </a:r>
          </a:p>
          <a:p>
            <a:pPr lvl="1"/>
            <a:r>
              <a:rPr lang="en-US" sz="1400" dirty="0" smtClean="0"/>
              <a:t>Character </a:t>
            </a:r>
            <a:r>
              <a:rPr lang="en-US" sz="1400" dirty="0"/>
              <a:t>of the area </a:t>
            </a:r>
            <a:r>
              <a:rPr lang="en-US" sz="1400" dirty="0" smtClean="0"/>
              <a:t>affected</a:t>
            </a:r>
            <a:endParaRPr lang="en-US" sz="1400" dirty="0"/>
          </a:p>
          <a:p>
            <a:pPr lvl="1"/>
            <a:r>
              <a:rPr lang="en-US" sz="1400" dirty="0" smtClean="0"/>
              <a:t>Traffic </a:t>
            </a:r>
            <a:r>
              <a:rPr lang="en-US" sz="1400" dirty="0"/>
              <a:t>on roads and highways in the </a:t>
            </a:r>
            <a:r>
              <a:rPr lang="en-US" sz="1400" dirty="0" smtClean="0"/>
              <a:t>vicinity</a:t>
            </a:r>
          </a:p>
          <a:p>
            <a:r>
              <a:rPr lang="en-US" sz="1600" dirty="0" smtClean="0"/>
              <a:t>Optional:</a:t>
            </a:r>
          </a:p>
          <a:p>
            <a:pPr lvl="1"/>
            <a:r>
              <a:rPr lang="en-US" sz="1400" dirty="0" smtClean="0"/>
              <a:t>Site </a:t>
            </a:r>
            <a:r>
              <a:rPr lang="en-US" sz="1400" dirty="0"/>
              <a:t>plan review </a:t>
            </a:r>
            <a:r>
              <a:rPr lang="en-US" sz="1400" dirty="0" smtClean="0"/>
              <a:t>criteria</a:t>
            </a:r>
            <a:endParaRPr lang="en-US" sz="1400" dirty="0"/>
          </a:p>
          <a:p>
            <a:pPr lvl="1"/>
            <a:r>
              <a:rPr lang="en-US" sz="1400" dirty="0" smtClean="0"/>
              <a:t>Other </a:t>
            </a:r>
            <a:r>
              <a:rPr lang="en-US" sz="1400" dirty="0"/>
              <a:t>standards and factors that the bylaws may </a:t>
            </a:r>
            <a:r>
              <a:rPr lang="en-US" sz="1400" dirty="0" smtClean="0"/>
              <a:t>include</a:t>
            </a:r>
          </a:p>
          <a:p>
            <a:pPr lvl="1"/>
            <a:r>
              <a:rPr lang="en-US" sz="1400" dirty="0" smtClean="0"/>
              <a:t>One </a:t>
            </a:r>
            <a:r>
              <a:rPr lang="en-US" sz="1400" dirty="0"/>
              <a:t>or more of </a:t>
            </a:r>
            <a:r>
              <a:rPr lang="en-US" sz="1400" smtClean="0"/>
              <a:t>Act 250 </a:t>
            </a:r>
            <a:r>
              <a:rPr lang="en-US" sz="1400" dirty="0"/>
              <a:t>review criteria </a:t>
            </a:r>
            <a:r>
              <a:rPr lang="en-US" sz="1400" dirty="0" smtClean="0"/>
              <a:t>(10 </a:t>
            </a:r>
            <a:r>
              <a:rPr lang="en-US" sz="1400" dirty="0"/>
              <a:t>V.S.A. § </a:t>
            </a:r>
            <a:r>
              <a:rPr lang="en-US" sz="1400" dirty="0" smtClean="0"/>
              <a:t>6086)</a:t>
            </a:r>
            <a:endParaRPr lang="en-US" sz="1600" dirty="0"/>
          </a:p>
        </p:txBody>
      </p:sp>
      <p:pic>
        <p:nvPicPr>
          <p:cNvPr id="2" name="Picture 1"/>
          <p:cNvPicPr>
            <a:picLocks noChangeAspect="1"/>
          </p:cNvPicPr>
          <p:nvPr/>
        </p:nvPicPr>
        <p:blipFill>
          <a:blip r:embed="rId3"/>
          <a:stretch>
            <a:fillRect/>
          </a:stretch>
        </p:blipFill>
        <p:spPr>
          <a:xfrm>
            <a:off x="6495023" y="1091146"/>
            <a:ext cx="5125477" cy="3636718"/>
          </a:xfrm>
          <a:prstGeom prst="rect">
            <a:avLst/>
          </a:prstGeom>
        </p:spPr>
      </p:pic>
      <p:sp>
        <p:nvSpPr>
          <p:cNvPr id="4" name="TextBox 3"/>
          <p:cNvSpPr txBox="1"/>
          <p:nvPr/>
        </p:nvSpPr>
        <p:spPr>
          <a:xfrm>
            <a:off x="6495023" y="4824184"/>
            <a:ext cx="4260273" cy="246221"/>
          </a:xfrm>
          <a:prstGeom prst="rect">
            <a:avLst/>
          </a:prstGeom>
          <a:noFill/>
        </p:spPr>
        <p:txBody>
          <a:bodyPr wrap="square" rtlCol="0">
            <a:spAutoFit/>
          </a:bodyPr>
          <a:lstStyle/>
          <a:p>
            <a:r>
              <a:rPr lang="en-US" sz="1000" dirty="0" smtClean="0"/>
              <a:t>Act 250 Green </a:t>
            </a:r>
            <a:r>
              <a:rPr lang="en-US" sz="1000" dirty="0"/>
              <a:t>Mountain Lodge #2S1253-2 </a:t>
            </a:r>
          </a:p>
        </p:txBody>
      </p:sp>
    </p:spTree>
    <p:extLst>
      <p:ext uri="{BB962C8B-B14F-4D97-AF65-F5344CB8AC3E}">
        <p14:creationId xmlns:p14="http://schemas.microsoft.com/office/powerpoint/2010/main" val="1731422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Hartford Example</a:t>
            </a:r>
            <a:endParaRPr lang="en-US" dirty="0"/>
          </a:p>
        </p:txBody>
      </p:sp>
      <p:pic>
        <p:nvPicPr>
          <p:cNvPr id="4" name="Content Placeholder 3"/>
          <p:cNvPicPr>
            <a:picLocks noGrp="1" noChangeAspect="1"/>
          </p:cNvPicPr>
          <p:nvPr>
            <p:ph idx="1"/>
          </p:nvPr>
        </p:nvPicPr>
        <p:blipFill>
          <a:blip r:embed="rId2"/>
          <a:stretch>
            <a:fillRect/>
          </a:stretch>
        </p:blipFill>
        <p:spPr>
          <a:xfrm>
            <a:off x="343282" y="1324167"/>
            <a:ext cx="11584407" cy="3788746"/>
          </a:xfrm>
          <a:prstGeom prst="rect">
            <a:avLst/>
          </a:prstGeom>
        </p:spPr>
      </p:pic>
    </p:spTree>
    <p:extLst>
      <p:ext uri="{BB962C8B-B14F-4D97-AF65-F5344CB8AC3E}">
        <p14:creationId xmlns:p14="http://schemas.microsoft.com/office/powerpoint/2010/main" val="3287721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Local </a:t>
            </a:r>
            <a:r>
              <a:rPr lang="en-US" dirty="0"/>
              <a:t>Development Review </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310577"/>
            <a:ext cx="10640786" cy="2170378"/>
          </a:xfrm>
        </p:spPr>
        <p:txBody>
          <a:bodyPr/>
          <a:lstStyle/>
          <a:p>
            <a:r>
              <a:rPr lang="en-US" u="sng" dirty="0" smtClean="0"/>
              <a:t>Subdivision Review Standards </a:t>
            </a:r>
            <a:r>
              <a:rPr lang="en-US" dirty="0" smtClean="0"/>
              <a:t>(</a:t>
            </a:r>
            <a:r>
              <a:rPr lang="en-US" dirty="0" smtClean="0">
                <a:hlinkClick r:id="rId2"/>
              </a:rPr>
              <a:t>24 V.S.A. §4418</a:t>
            </a:r>
            <a:r>
              <a:rPr lang="en-US" dirty="0" smtClean="0"/>
              <a:t>)</a:t>
            </a:r>
            <a:endParaRPr lang="en-US" u="sng" dirty="0"/>
          </a:p>
          <a:p>
            <a:r>
              <a:rPr lang="en-US" sz="1600" dirty="0" smtClean="0"/>
              <a:t>Design </a:t>
            </a:r>
            <a:r>
              <a:rPr lang="en-US" sz="1600" dirty="0"/>
              <a:t>and layout of streets, sidewalks, </a:t>
            </a:r>
            <a:r>
              <a:rPr lang="en-US" sz="1600" dirty="0" smtClean="0"/>
              <a:t>streetlights</a:t>
            </a:r>
            <a:r>
              <a:rPr lang="en-US" sz="1600" dirty="0"/>
              <a:t>, </a:t>
            </a:r>
            <a:r>
              <a:rPr lang="en-US" sz="1600" dirty="0" smtClean="0"/>
              <a:t>landscaping</a:t>
            </a:r>
            <a:r>
              <a:rPr lang="en-US" sz="1600" dirty="0"/>
              <a:t>, water, sewage and stormwater management facilities, public and private utilities, and other necessary </a:t>
            </a:r>
            <a:r>
              <a:rPr lang="en-US" sz="1600" dirty="0" smtClean="0"/>
              <a:t>improvements</a:t>
            </a:r>
          </a:p>
          <a:p>
            <a:r>
              <a:rPr lang="en-US" sz="1600" dirty="0" smtClean="0"/>
              <a:t>Design </a:t>
            </a:r>
            <a:r>
              <a:rPr lang="en-US" sz="1600" dirty="0"/>
              <a:t>and configuration of parcel boundaries and location of associated improvements necessary to implement the municipal plan and achieve the desired settlement pattern for the neighborhood, area, or district in which the subdivision is </a:t>
            </a:r>
            <a:r>
              <a:rPr lang="en-US" sz="1600" dirty="0" smtClean="0"/>
              <a:t>located</a:t>
            </a:r>
          </a:p>
          <a:p>
            <a:endParaRPr lang="en-US" sz="1600" dirty="0"/>
          </a:p>
        </p:txBody>
      </p:sp>
      <p:pic>
        <p:nvPicPr>
          <p:cNvPr id="2" name="Picture 1"/>
          <p:cNvPicPr>
            <a:picLocks noChangeAspect="1"/>
          </p:cNvPicPr>
          <p:nvPr/>
        </p:nvPicPr>
        <p:blipFill>
          <a:blip r:embed="rId3"/>
          <a:stretch>
            <a:fillRect/>
          </a:stretch>
        </p:blipFill>
        <p:spPr>
          <a:xfrm>
            <a:off x="649431" y="3580535"/>
            <a:ext cx="4762500" cy="2419350"/>
          </a:xfrm>
          <a:prstGeom prst="rect">
            <a:avLst/>
          </a:prstGeom>
        </p:spPr>
      </p:pic>
      <p:sp>
        <p:nvSpPr>
          <p:cNvPr id="3" name="TextBox 2"/>
          <p:cNvSpPr txBox="1"/>
          <p:nvPr/>
        </p:nvSpPr>
        <p:spPr>
          <a:xfrm>
            <a:off x="580159" y="6099465"/>
            <a:ext cx="4831772" cy="246221"/>
          </a:xfrm>
          <a:prstGeom prst="rect">
            <a:avLst/>
          </a:prstGeom>
          <a:noFill/>
        </p:spPr>
        <p:txBody>
          <a:bodyPr wrap="square" rtlCol="0">
            <a:spAutoFit/>
          </a:bodyPr>
          <a:lstStyle/>
          <a:p>
            <a:r>
              <a:rPr lang="en-US" sz="1000" dirty="0" smtClean="0"/>
              <a:t>Source: Utah Street Connectivity Study</a:t>
            </a:r>
            <a:endParaRPr lang="en-US" sz="1000" dirty="0"/>
          </a:p>
        </p:txBody>
      </p:sp>
      <p:pic>
        <p:nvPicPr>
          <p:cNvPr id="4" name="Picture 3"/>
          <p:cNvPicPr>
            <a:picLocks noChangeAspect="1"/>
          </p:cNvPicPr>
          <p:nvPr/>
        </p:nvPicPr>
        <p:blipFill>
          <a:blip r:embed="rId4"/>
          <a:stretch>
            <a:fillRect/>
          </a:stretch>
        </p:blipFill>
        <p:spPr>
          <a:xfrm>
            <a:off x="6063650" y="3399074"/>
            <a:ext cx="4179493" cy="2600811"/>
          </a:xfrm>
          <a:prstGeom prst="rect">
            <a:avLst/>
          </a:prstGeom>
        </p:spPr>
      </p:pic>
      <p:sp>
        <p:nvSpPr>
          <p:cNvPr id="5" name="TextBox 4"/>
          <p:cNvSpPr txBox="1"/>
          <p:nvPr/>
        </p:nvSpPr>
        <p:spPr>
          <a:xfrm>
            <a:off x="6033407" y="6022520"/>
            <a:ext cx="4209736" cy="400110"/>
          </a:xfrm>
          <a:prstGeom prst="rect">
            <a:avLst/>
          </a:prstGeom>
          <a:noFill/>
        </p:spPr>
        <p:txBody>
          <a:bodyPr wrap="square" rtlCol="0">
            <a:spAutoFit/>
          </a:bodyPr>
          <a:lstStyle/>
          <a:p>
            <a:r>
              <a:rPr lang="en-US" sz="1000" dirty="0">
                <a:hlinkClick r:id="rId5"/>
              </a:rPr>
              <a:t>https://streets.mn/2018/04/17/does-ada-even-apply-to-sidewalks</a:t>
            </a:r>
            <a:r>
              <a:rPr lang="en-US" sz="1000" dirty="0" smtClean="0">
                <a:hlinkClick r:id="rId5"/>
              </a:rPr>
              <a:t>/</a:t>
            </a:r>
            <a:r>
              <a:rPr lang="en-US" sz="1000" dirty="0" smtClean="0"/>
              <a:t> </a:t>
            </a:r>
            <a:endParaRPr lang="en-US" sz="1000" dirty="0"/>
          </a:p>
        </p:txBody>
      </p:sp>
    </p:spTree>
    <p:extLst>
      <p:ext uri="{BB962C8B-B14F-4D97-AF65-F5344CB8AC3E}">
        <p14:creationId xmlns:p14="http://schemas.microsoft.com/office/powerpoint/2010/main" val="41644990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Resources</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310577"/>
            <a:ext cx="10640786" cy="2170378"/>
          </a:xfrm>
        </p:spPr>
        <p:txBody>
          <a:bodyPr/>
          <a:lstStyle/>
          <a:p>
            <a:pPr marL="0" marR="0" indent="0">
              <a:lnSpc>
                <a:spcPct val="107000"/>
              </a:lnSpc>
              <a:spcBef>
                <a:spcPts val="0"/>
              </a:spcBef>
              <a:spcAft>
                <a:spcPts val="0"/>
              </a:spcAft>
              <a:buNone/>
            </a:pPr>
            <a:r>
              <a:rPr lang="en-US" sz="1600" b="1" cap="small" dirty="0">
                <a:solidFill>
                  <a:srgbClr val="333333"/>
                </a:solidFill>
                <a:latin typeface="Calibri" panose="020F0502020204030204" pitchFamily="34" charset="0"/>
                <a:ea typeface="Times New Roman" panose="02020603050405020304" pitchFamily="18" charset="0"/>
                <a:cs typeface="Calibri" panose="020F0502020204030204" pitchFamily="34" charset="0"/>
              </a:rPr>
              <a:t>Bicycle and pedestrian planning and design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600"/>
              </a:spcAft>
            </a:pP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Small Town and Rural Multimodal Networks</a:t>
            </a:r>
            <a:r>
              <a:rPr lang="en-US" sz="1600" dirty="0">
                <a:latin typeface="Calibri" panose="020F0502020204030204" pitchFamily="34" charset="0"/>
                <a:ea typeface="Calibri" panose="020F0502020204030204" pitchFamily="34" charset="0"/>
                <a:cs typeface="Times New Roman" panose="02020603050405020304" pitchFamily="18" charset="0"/>
              </a:rPr>
              <a:t> (FHWA) – Simple solutions to create better walking and biking conditions, especially in small towns and rural areas</a:t>
            </a:r>
          </a:p>
          <a:p>
            <a:pPr marL="457200" marR="0">
              <a:lnSpc>
                <a:spcPct val="107000"/>
              </a:lnSpc>
              <a:spcBef>
                <a:spcPts val="0"/>
              </a:spcBef>
              <a:spcAft>
                <a:spcPts val="600"/>
              </a:spcAft>
            </a:pP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Achieving Multimodal Networks</a:t>
            </a:r>
            <a:r>
              <a:rPr lang="en-US" sz="1600" dirty="0">
                <a:latin typeface="Calibri" panose="020F0502020204030204" pitchFamily="34" charset="0"/>
                <a:ea typeface="Calibri" panose="020F0502020204030204" pitchFamily="34" charset="0"/>
                <a:cs typeface="Times New Roman" panose="02020603050405020304" pitchFamily="18" charset="0"/>
              </a:rPr>
              <a:t> (FHWA) – Planning for bicycling and walking</a:t>
            </a:r>
          </a:p>
          <a:p>
            <a:pPr marL="457200" marR="0">
              <a:lnSpc>
                <a:spcPct val="107000"/>
              </a:lnSpc>
              <a:spcBef>
                <a:spcPts val="0"/>
              </a:spcBef>
              <a:spcAft>
                <a:spcPts val="600"/>
              </a:spcAft>
            </a:pP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Complete Streets/Healthy Community Design</a:t>
            </a:r>
            <a:r>
              <a:rPr lang="en-US" sz="1600" dirty="0">
                <a:latin typeface="Calibri" panose="020F0502020204030204" pitchFamily="34" charset="0"/>
                <a:ea typeface="Calibri" panose="020F0502020204030204" pitchFamily="34" charset="0"/>
                <a:cs typeface="Times New Roman" panose="02020603050405020304" pitchFamily="18" charset="0"/>
              </a:rPr>
              <a:t> (VT Dept. of Health) – Vermont developed guide to making roads that work for all users</a:t>
            </a:r>
          </a:p>
          <a:p>
            <a:pPr marL="457200" marR="0">
              <a:lnSpc>
                <a:spcPct val="107000"/>
              </a:lnSpc>
              <a:spcBef>
                <a:spcPts val="0"/>
              </a:spcBef>
              <a:spcAft>
                <a:spcPts val="600"/>
              </a:spcAft>
            </a:pP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National Association of City Transportation Officials</a:t>
            </a:r>
            <a:r>
              <a:rPr lang="en-US" sz="1600" dirty="0">
                <a:latin typeface="Calibri" panose="020F0502020204030204" pitchFamily="34" charset="0"/>
                <a:ea typeface="Calibri" panose="020F0502020204030204" pitchFamily="34" charset="0"/>
                <a:cs typeface="Times New Roman" panose="02020603050405020304" pitchFamily="18" charset="0"/>
              </a:rPr>
              <a:t> (NACTO) – Variety of guides on urban design</a:t>
            </a:r>
          </a:p>
          <a:p>
            <a:pPr marL="457200" marR="0">
              <a:lnSpc>
                <a:spcPct val="107000"/>
              </a:lnSpc>
              <a:spcBef>
                <a:spcPts val="0"/>
              </a:spcBef>
              <a:spcAft>
                <a:spcPts val="600"/>
              </a:spcAft>
            </a:pP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Pedestrian and Bicycle Information Center</a:t>
            </a:r>
            <a:r>
              <a:rPr lang="en-US" sz="1600" dirty="0">
                <a:latin typeface="Calibri" panose="020F0502020204030204" pitchFamily="34" charset="0"/>
                <a:ea typeface="Calibri" panose="020F0502020204030204" pitchFamily="34" charset="0"/>
                <a:cs typeface="Times New Roman" panose="02020603050405020304" pitchFamily="18" charset="0"/>
              </a:rPr>
              <a:t> (PBIC) – Site with a wide range of info on bicycle and pedestrian planning and design</a:t>
            </a:r>
          </a:p>
          <a:p>
            <a:pPr marL="457200" marR="0">
              <a:lnSpc>
                <a:spcPct val="107000"/>
              </a:lnSpc>
              <a:spcBef>
                <a:spcPts val="0"/>
              </a:spcBef>
              <a:spcAft>
                <a:spcPts val="600"/>
              </a:spcAft>
            </a:pPr>
            <a:r>
              <a:rPr lang="en-US" sz="1600" dirty="0">
                <a:latin typeface="Calibri" panose="020F0502020204030204" pitchFamily="34" charset="0"/>
                <a:ea typeface="Calibri" panose="020F0502020204030204" pitchFamily="34" charset="0"/>
                <a:cs typeface="Times New Roman" panose="02020603050405020304" pitchFamily="18" charset="0"/>
              </a:rPr>
              <a:t>Institute of Transportation Engineers (ITE) guidance on </a:t>
            </a: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Complete Streets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600" b="1" cap="small" dirty="0">
                <a:solidFill>
                  <a:srgbClr val="333333"/>
                </a:solidFill>
                <a:latin typeface="Calibri" panose="020F0502020204030204" pitchFamily="34" charset="0"/>
                <a:ea typeface="Times New Roman" panose="02020603050405020304" pitchFamily="18" charset="0"/>
                <a:cs typeface="Calibri" panose="020F0502020204030204" pitchFamily="34" charset="0"/>
              </a:rPr>
              <a:t>ADA Checklist and Fact Sheets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600"/>
              </a:spcAft>
            </a:pPr>
            <a:r>
              <a:rPr lang="en-US" sz="1600" u="sng" dirty="0">
                <a:solidFill>
                  <a:srgbClr val="7030A0"/>
                </a:solidFill>
                <a:latin typeface="Calibri" panose="020F0502020204030204" pitchFamily="34" charset="0"/>
                <a:ea typeface="Times New Roman" panose="02020603050405020304" pitchFamily="18" charset="0"/>
                <a:cs typeface="Calibri" panose="020F0502020204030204" pitchFamily="34" charset="0"/>
                <a:hlinkClick r:id="rId8"/>
              </a:rPr>
              <a:t>ADA Checklist for Readily Achievable Barrier Removal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600"/>
              </a:spcAft>
            </a:pPr>
            <a:r>
              <a:rPr lang="en-US" sz="16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9"/>
              </a:rPr>
              <a:t>U.S. Access Board</a:t>
            </a:r>
            <a:r>
              <a:rPr lang="en-US" sz="16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600"/>
              </a:spcAft>
            </a:pPr>
            <a:r>
              <a:rPr lang="en-US" sz="1600" u="sng" dirty="0">
                <a:solidFill>
                  <a:srgbClr val="7030A0"/>
                </a:solidFill>
                <a:latin typeface="Calibri" panose="020F0502020204030204" pitchFamily="34" charset="0"/>
                <a:ea typeface="Calibri" panose="020F0502020204030204" pitchFamily="34" charset="0"/>
                <a:cs typeface="Times New Roman" panose="02020603050405020304" pitchFamily="18" charset="0"/>
                <a:hlinkClick r:id="rId10"/>
              </a:rPr>
              <a:t>U.S. Access Board Public Rights of Way Guidelines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4016690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Resources (cont.)</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310577"/>
            <a:ext cx="10640786" cy="2170378"/>
          </a:xfrm>
        </p:spPr>
        <p:txBody>
          <a:bodyPr/>
          <a:lstStyle/>
          <a:p>
            <a:pPr marL="0" marR="0" indent="0">
              <a:lnSpc>
                <a:spcPct val="107000"/>
              </a:lnSpc>
              <a:spcBef>
                <a:spcPts val="0"/>
              </a:spcBef>
              <a:spcAft>
                <a:spcPts val="0"/>
              </a:spcAft>
              <a:buNone/>
            </a:pPr>
            <a:r>
              <a:rPr lang="en-US" sz="1600" b="1" cap="small" dirty="0">
                <a:solidFill>
                  <a:srgbClr val="333333"/>
                </a:solidFill>
                <a:latin typeface="Calibri" panose="020F0502020204030204" pitchFamily="34" charset="0"/>
                <a:ea typeface="Times New Roman" panose="02020603050405020304" pitchFamily="18" charset="0"/>
                <a:cs typeface="Calibri" panose="020F0502020204030204" pitchFamily="34" charset="0"/>
              </a:rPr>
              <a:t>General Development Review Information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latin typeface="Calibri" panose="020F0502020204030204" pitchFamily="34" charset="0"/>
                <a:ea typeface="Calibri" panose="020F0502020204030204" pitchFamily="34" charset="0"/>
                <a:cs typeface="Times New Roman" panose="02020603050405020304" pitchFamily="18" charset="0"/>
              </a:rPr>
              <a:t>Development Review Training Modules from the Vermont Land Use Education and Training Collaborative:</a:t>
            </a:r>
          </a:p>
          <a:p>
            <a:pPr lvl="1">
              <a:lnSpc>
                <a:spcPct val="107000"/>
              </a:lnSpc>
              <a:spcBef>
                <a:spcPts val="0"/>
              </a:spcBef>
              <a:spcAft>
                <a:spcPts val="600"/>
              </a:spcAft>
            </a:pPr>
            <a:r>
              <a:rPr lang="en-US"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Interpreting and Applying Development Standards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en-US"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Taking Evidence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en-US"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Reading Subdivision Plats and Site Plans</a:t>
            </a:r>
            <a:endParaRPr lang="en-US"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spcAft>
                <a:spcPts val="600"/>
              </a:spcAft>
            </a:pPr>
            <a:r>
              <a:rPr lang="en-US"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Alternative Dispute Resolution: Why, When and How</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6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Templates for Development Review</a:t>
            </a:r>
            <a:r>
              <a:rPr lang="en-US" sz="1600" dirty="0">
                <a:latin typeface="Calibri" panose="020F0502020204030204" pitchFamily="34" charset="0"/>
                <a:ea typeface="Calibri" panose="020F0502020204030204" pitchFamily="34" charset="0"/>
                <a:cs typeface="Times New Roman" panose="02020603050405020304" pitchFamily="18" charset="0"/>
              </a:rPr>
              <a:t> (e.g. Conditional Use, Subdivision Review), Vermont Land Use Education and Training Collaborative</a:t>
            </a:r>
          </a:p>
          <a:p>
            <a:pPr marL="0" marR="0">
              <a:lnSpc>
                <a:spcPct val="107000"/>
              </a:lnSpc>
              <a:spcBef>
                <a:spcPts val="0"/>
              </a:spcBef>
              <a:spcAft>
                <a:spcPts val="600"/>
              </a:spcAft>
            </a:pPr>
            <a:r>
              <a:rPr lang="en-US" sz="16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VTrans Development Review Services Website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6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VTrans Traffic Impact Study Guidelines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sz="1600"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Promoting Sustainable Transportation through Site Design</a:t>
            </a:r>
            <a:r>
              <a:rPr lang="en-US" sz="1600" b="1" dirty="0">
                <a:latin typeface="Calibri" panose="020F0502020204030204" pitchFamily="34" charset="0"/>
                <a:ea typeface="Calibri" panose="020F0502020204030204" pitchFamily="34" charset="0"/>
                <a:cs typeface="Times New Roman" panose="02020603050405020304" pitchFamily="18" charset="0"/>
              </a:rPr>
              <a:t> (ITE)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19067788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Contacts</a:t>
            </a:r>
            <a:endParaRPr lang="en-US" dirty="0"/>
          </a:p>
        </p:txBody>
      </p:sp>
      <p:sp>
        <p:nvSpPr>
          <p:cNvPr id="3" name="Content Placeholder 2"/>
          <p:cNvSpPr>
            <a:spLocks noGrp="1"/>
          </p:cNvSpPr>
          <p:nvPr>
            <p:ph idx="1"/>
          </p:nvPr>
        </p:nvSpPr>
        <p:spPr/>
        <p:txBody>
          <a:bodyPr/>
          <a:lstStyle/>
          <a:p>
            <a:pPr marL="0" marR="0" indent="0">
              <a:lnSpc>
                <a:spcPct val="107000"/>
              </a:lnSpc>
              <a:spcBef>
                <a:spcPts val="0"/>
              </a:spcBef>
              <a:spcAft>
                <a:spcPts val="0"/>
              </a:spcAft>
              <a:buNone/>
            </a:pPr>
            <a:r>
              <a:rPr lang="en-US" b="1" u="sng" dirty="0" smtClean="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Jason Rasmussen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Director of Planning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Southern Windsor County Regional Planning Commission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PO </a:t>
            </a:r>
            <a:r>
              <a:rPr lang="en-US" b="1" dirty="0" smtClean="0">
                <a:latin typeface="Calibri" panose="020F0502020204030204" pitchFamily="34" charset="0"/>
                <a:ea typeface="Calibri" panose="020F0502020204030204" pitchFamily="34" charset="0"/>
                <a:cs typeface="Times New Roman" panose="02020603050405020304" pitchFamily="18" charset="0"/>
              </a:rPr>
              <a:t>Box 320</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Ascutney, VT 05030</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Phone</a:t>
            </a:r>
            <a:r>
              <a:rPr lang="en-US" b="1" dirty="0" smtClean="0">
                <a:latin typeface="Calibri" panose="020F0502020204030204" pitchFamily="34" charset="0"/>
                <a:ea typeface="Calibri" panose="020F0502020204030204" pitchFamily="34" charset="0"/>
                <a:cs typeface="Times New Roman" panose="02020603050405020304" pitchFamily="18" charset="0"/>
              </a:rPr>
              <a:t>: 802.674.9201</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Email</a:t>
            </a:r>
            <a:r>
              <a:rPr lang="en-US" b="1" dirty="0" smtClean="0">
                <a:latin typeface="Calibri" panose="020F0502020204030204" pitchFamily="34" charset="0"/>
                <a:ea typeface="Calibri" panose="020F0502020204030204" pitchFamily="34" charset="0"/>
                <a:cs typeface="Times New Roman" panose="02020603050405020304" pitchFamily="18" charset="0"/>
              </a:rPr>
              <a:t>: </a:t>
            </a:r>
            <a:r>
              <a:rPr lang="en-US" b="1" dirty="0" smtClean="0">
                <a:latin typeface="Calibri" panose="020F0502020204030204" pitchFamily="34" charset="0"/>
                <a:ea typeface="Calibri" panose="020F0502020204030204" pitchFamily="34" charset="0"/>
                <a:cs typeface="Times New Roman" panose="02020603050405020304" pitchFamily="18" charset="0"/>
                <a:hlinkClick r:id="rId3"/>
              </a:rPr>
              <a:t>jrasmussen@swcrpc.org</a:t>
            </a:r>
            <a:r>
              <a:rPr lang="en-US" b="1"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Jon Kaplan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Bicycle and Pedestrian Program Manager</a:t>
            </a:r>
          </a:p>
          <a:p>
            <a:pPr marL="0" marR="0" indent="0">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Municipal Assistance Bureau, Highway Division</a:t>
            </a:r>
          </a:p>
          <a:p>
            <a:pPr marL="0" marR="0" indent="0">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Vermont Agency of Transportation</a:t>
            </a:r>
          </a:p>
          <a:p>
            <a:pPr marL="0" marR="0" indent="0">
              <a:lnSpc>
                <a:spcPct val="107000"/>
              </a:lnSpc>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Phone</a:t>
            </a:r>
            <a:r>
              <a:rPr lang="en-US">
                <a:latin typeface="Calibri" panose="020F0502020204030204" pitchFamily="34" charset="0"/>
                <a:ea typeface="Calibri" panose="020F0502020204030204" pitchFamily="34" charset="0"/>
                <a:cs typeface="Times New Roman" panose="02020603050405020304" pitchFamily="18" charset="0"/>
              </a:rPr>
              <a:t>:  </a:t>
            </a:r>
            <a:r>
              <a:rPr lang="en-US">
                <a:latin typeface="Calibri" panose="020F0502020204030204" pitchFamily="34" charset="0"/>
                <a:ea typeface="Calibri" panose="020F0502020204030204" pitchFamily="34" charset="0"/>
                <a:cs typeface="Times New Roman" panose="02020603050405020304" pitchFamily="18" charset="0"/>
              </a:rPr>
              <a:t>802-498-4742 </a:t>
            </a:r>
            <a:endParaRPr lang="en-US" smtClean="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mtClean="0">
                <a:latin typeface="Calibri" panose="020F0502020204030204" pitchFamily="34" charset="0"/>
                <a:ea typeface="Calibri" panose="020F0502020204030204" pitchFamily="34" charset="0"/>
                <a:cs typeface="Times New Roman" panose="02020603050405020304" pitchFamily="18" charset="0"/>
              </a:rPr>
              <a:t>Email</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jon.kaplan@vermont.gov</a:t>
            </a: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075443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1D4E439-7AFE-41C2-9561-67F5879CAB86}"/>
              </a:ext>
            </a:extLst>
          </p:cNvPr>
          <p:cNvSpPr>
            <a:spLocks noGrp="1"/>
          </p:cNvSpPr>
          <p:nvPr>
            <p:ph type="title"/>
          </p:nvPr>
        </p:nvSpPr>
        <p:spPr>
          <a:xfrm>
            <a:off x="696686" y="1787119"/>
            <a:ext cx="2857883" cy="737139"/>
          </a:xfrm>
        </p:spPr>
        <p:txBody>
          <a:bodyPr/>
          <a:lstStyle/>
          <a:p>
            <a:r>
              <a:rPr lang="en-US" dirty="0" smtClean="0"/>
              <a:t>Agenda</a:t>
            </a:r>
            <a:endParaRPr lang="en-US" dirty="0"/>
          </a:p>
        </p:txBody>
      </p:sp>
      <p:pic>
        <p:nvPicPr>
          <p:cNvPr id="11" name="Picture Placeholder 10">
            <a:extLst>
              <a:ext uri="{FF2B5EF4-FFF2-40B4-BE49-F238E27FC236}">
                <a16:creationId xmlns:a16="http://schemas.microsoft.com/office/drawing/2014/main" xmlns="" id="{E8D5AD70-28A1-4A01-AE97-1F4CBFF4990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581104" y="2507335"/>
            <a:ext cx="5114821" cy="3400811"/>
          </a:xfrm>
        </p:spPr>
      </p:pic>
      <p:sp>
        <p:nvSpPr>
          <p:cNvPr id="16" name="Rectangle 15">
            <a:extLst>
              <a:ext uri="{FF2B5EF4-FFF2-40B4-BE49-F238E27FC236}">
                <a16:creationId xmlns:a16="http://schemas.microsoft.com/office/drawing/2014/main" xmlns="" id="{4EB8303B-9502-480C-9C51-6EF9094D5E4F}"/>
              </a:ext>
              <a:ext uri="{C183D7F6-B498-43B3-948B-1728B52AA6E4}">
                <adec:decorative xmlns:adec="http://schemas.microsoft.com/office/drawing/2017/decorative" xmlns=""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7" name="Slide Number Placeholder 5">
            <a:extLst>
              <a:ext uri="{FF2B5EF4-FFF2-40B4-BE49-F238E27FC236}">
                <a16:creationId xmlns:a16="http://schemas.microsoft.com/office/drawing/2014/main" xmlns=""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schemeClr val="bg1"/>
                </a:solidFill>
              </a:rPr>
              <a:pPr/>
              <a:t>2</a:t>
            </a:fld>
            <a:endParaRPr lang="en-US" b="1" dirty="0">
              <a:solidFill>
                <a:schemeClr val="bg1"/>
              </a:solidFill>
            </a:endParaRPr>
          </a:p>
        </p:txBody>
      </p:sp>
      <p:sp>
        <p:nvSpPr>
          <p:cNvPr id="2" name="TextBox 1"/>
          <p:cNvSpPr txBox="1"/>
          <p:nvPr/>
        </p:nvSpPr>
        <p:spPr>
          <a:xfrm>
            <a:off x="1056068" y="2794715"/>
            <a:ext cx="5035639" cy="3046988"/>
          </a:xfrm>
          <a:prstGeom prst="rect">
            <a:avLst/>
          </a:prstGeom>
          <a:noFill/>
        </p:spPr>
        <p:txBody>
          <a:bodyPr wrap="square" rtlCol="0">
            <a:spAutoFit/>
          </a:bodyPr>
          <a:lstStyle/>
          <a:p>
            <a:pPr marL="342900" indent="-342900">
              <a:buFont typeface="+mj-lt"/>
              <a:buAutoNum type="arabicPeriod"/>
            </a:pPr>
            <a:r>
              <a:rPr lang="en-US" sz="2400" dirty="0" smtClean="0"/>
              <a:t>Introductions</a:t>
            </a:r>
          </a:p>
          <a:p>
            <a:pPr marL="342900" indent="-342900">
              <a:buFont typeface="+mj-lt"/>
              <a:buAutoNum type="arabicPeriod"/>
            </a:pPr>
            <a:r>
              <a:rPr lang="en-US" sz="2400" dirty="0" smtClean="0"/>
              <a:t>Purpose </a:t>
            </a:r>
          </a:p>
          <a:p>
            <a:pPr marL="342900" indent="-342900">
              <a:buFont typeface="+mj-lt"/>
              <a:buAutoNum type="arabicPeriod"/>
            </a:pPr>
            <a:r>
              <a:rPr lang="en-US" sz="2400" dirty="0" smtClean="0"/>
              <a:t>Planning </a:t>
            </a:r>
            <a:r>
              <a:rPr lang="en-US" sz="2400" dirty="0"/>
              <a:t>and Zoning </a:t>
            </a:r>
            <a:r>
              <a:rPr lang="en-US" sz="2400" dirty="0" smtClean="0"/>
              <a:t>Basics</a:t>
            </a:r>
          </a:p>
          <a:p>
            <a:pPr marL="342900" indent="-342900">
              <a:buFont typeface="+mj-lt"/>
              <a:buAutoNum type="arabicPeriod"/>
            </a:pPr>
            <a:r>
              <a:rPr lang="en-US" sz="2400" dirty="0" smtClean="0"/>
              <a:t>Local </a:t>
            </a:r>
            <a:r>
              <a:rPr lang="en-US" sz="2400" dirty="0"/>
              <a:t>Development </a:t>
            </a:r>
            <a:r>
              <a:rPr lang="en-US" sz="2400" dirty="0" smtClean="0"/>
              <a:t>Review</a:t>
            </a:r>
          </a:p>
          <a:p>
            <a:pPr marL="342900" indent="-342900">
              <a:buFont typeface="+mj-lt"/>
              <a:buAutoNum type="arabicPeriod"/>
            </a:pPr>
            <a:r>
              <a:rPr lang="en-US" sz="2400" dirty="0" smtClean="0"/>
              <a:t>What </a:t>
            </a:r>
            <a:r>
              <a:rPr lang="en-US" sz="2400" dirty="0"/>
              <a:t>to look for in plans for walking and biking </a:t>
            </a:r>
            <a:endParaRPr lang="en-US" sz="2400" dirty="0" smtClean="0"/>
          </a:p>
          <a:p>
            <a:pPr marL="342900" indent="-342900">
              <a:buFont typeface="+mj-lt"/>
              <a:buAutoNum type="arabicPeriod"/>
            </a:pPr>
            <a:r>
              <a:rPr lang="en-US" sz="2400" dirty="0" smtClean="0"/>
              <a:t>Questions and Answers</a:t>
            </a:r>
          </a:p>
          <a:p>
            <a:pPr marL="342900" indent="-342900">
              <a:buFont typeface="+mj-lt"/>
              <a:buAutoNum type="arabicPeriod"/>
            </a:pPr>
            <a:r>
              <a:rPr lang="en-US" sz="2400" dirty="0" smtClean="0"/>
              <a:t>Evaluations</a:t>
            </a:r>
            <a:endParaRPr lang="en-US" sz="2400" dirty="0"/>
          </a:p>
        </p:txBody>
      </p:sp>
      <p:sp>
        <p:nvSpPr>
          <p:cNvPr id="7" name="TextBox 6"/>
          <p:cNvSpPr txBox="1"/>
          <p:nvPr/>
        </p:nvSpPr>
        <p:spPr>
          <a:xfrm>
            <a:off x="10269682" y="5935037"/>
            <a:ext cx="1426243" cy="246221"/>
          </a:xfrm>
          <a:prstGeom prst="rect">
            <a:avLst/>
          </a:prstGeom>
          <a:noFill/>
        </p:spPr>
        <p:txBody>
          <a:bodyPr wrap="square" rtlCol="0">
            <a:spAutoFit/>
          </a:bodyPr>
          <a:lstStyle/>
          <a:p>
            <a:r>
              <a:rPr lang="en-US" sz="1000" dirty="0" smtClean="0"/>
              <a:t>Photo by Rich </a:t>
            </a:r>
            <a:r>
              <a:rPr lang="en-US" sz="1000" dirty="0" err="1" smtClean="0"/>
              <a:t>Svec</a:t>
            </a:r>
            <a:endParaRPr lang="en-US" sz="1000" dirty="0"/>
          </a:p>
        </p:txBody>
      </p:sp>
    </p:spTree>
    <p:extLst>
      <p:ext uri="{BB962C8B-B14F-4D97-AF65-F5344CB8AC3E}">
        <p14:creationId xmlns:p14="http://schemas.microsoft.com/office/powerpoint/2010/main" val="3159085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40">
            <a:extLst>
              <a:ext uri="{FF2B5EF4-FFF2-40B4-BE49-F238E27FC236}">
                <a16:creationId xmlns:a16="http://schemas.microsoft.com/office/drawing/2014/main" xmlns="" id="{DFFB9D38-CDF6-45F7-A615-007F303B1A03}"/>
              </a:ext>
            </a:extLst>
          </p:cNvPr>
          <p:cNvSpPr>
            <a:spLocks noGrp="1"/>
          </p:cNvSpPr>
          <p:nvPr>
            <p:ph type="body" sz="quarter" idx="17"/>
          </p:nvPr>
        </p:nvSpPr>
        <p:spPr>
          <a:xfrm>
            <a:off x="735240" y="1383224"/>
            <a:ext cx="4944343" cy="3021350"/>
          </a:xfrm>
        </p:spPr>
        <p:txBody>
          <a:bodyPr/>
          <a:lstStyle/>
          <a:p>
            <a:pPr marL="285750" indent="-285750">
              <a:buFont typeface="Arial" panose="020B0604020202020204" pitchFamily="34" charset="0"/>
              <a:buChar char="•"/>
            </a:pPr>
            <a:r>
              <a:rPr lang="en-US" sz="2000" dirty="0" smtClean="0"/>
              <a:t>Regular annual training program </a:t>
            </a:r>
            <a:r>
              <a:rPr lang="en-US" dirty="0" smtClean="0"/>
              <a:t>(ACCD, with VTrans)</a:t>
            </a:r>
          </a:p>
          <a:p>
            <a:pPr marL="285750" indent="-285750">
              <a:buFont typeface="Arial" panose="020B0604020202020204" pitchFamily="34" charset="0"/>
              <a:buChar char="•"/>
            </a:pPr>
            <a:r>
              <a:rPr lang="en-US" sz="2000" dirty="0" smtClean="0"/>
              <a:t>High walking/bicycling levels</a:t>
            </a:r>
          </a:p>
          <a:p>
            <a:pPr marL="285750" indent="-285750">
              <a:buFont typeface="Arial" panose="020B0604020202020204" pitchFamily="34" charset="0"/>
              <a:buChar char="•"/>
            </a:pPr>
            <a:r>
              <a:rPr lang="en-US" sz="2000" dirty="0" smtClean="0"/>
              <a:t>Often overlooked standards</a:t>
            </a:r>
          </a:p>
          <a:p>
            <a:pPr marL="285750" indent="-285750">
              <a:buFont typeface="Arial" panose="020B0604020202020204" pitchFamily="34" charset="0"/>
              <a:buChar char="•"/>
            </a:pPr>
            <a:r>
              <a:rPr lang="en-US" sz="2000" dirty="0" smtClean="0"/>
              <a:t>Tools to encourage local permits that further safe walking and bicycling</a:t>
            </a:r>
            <a:endParaRPr lang="en-US" sz="2000" dirty="0"/>
          </a:p>
        </p:txBody>
      </p:sp>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735240" y="425614"/>
            <a:ext cx="11174186" cy="590931"/>
          </a:xfrm>
        </p:spPr>
        <p:txBody>
          <a:bodyPr/>
          <a:lstStyle/>
          <a:p>
            <a:r>
              <a:rPr lang="en-US" dirty="0" smtClean="0"/>
              <a:t>Purpose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099"/>
          <a:stretch/>
        </p:blipFill>
        <p:spPr>
          <a:xfrm>
            <a:off x="5885645" y="1383224"/>
            <a:ext cx="5907110" cy="4320862"/>
          </a:xfrm>
          <a:prstGeom prst="rect">
            <a:avLst/>
          </a:prstGeom>
        </p:spPr>
      </p:pic>
      <p:sp>
        <p:nvSpPr>
          <p:cNvPr id="5" name="TextBox 4"/>
          <p:cNvSpPr txBox="1"/>
          <p:nvPr/>
        </p:nvSpPr>
        <p:spPr>
          <a:xfrm>
            <a:off x="9870437" y="5724345"/>
            <a:ext cx="1922318" cy="249299"/>
          </a:xfrm>
          <a:prstGeom prst="rect">
            <a:avLst/>
          </a:prstGeom>
          <a:noFill/>
        </p:spPr>
        <p:txBody>
          <a:bodyPr wrap="square" rtlCol="0">
            <a:spAutoFit/>
          </a:bodyPr>
          <a:lstStyle/>
          <a:p>
            <a:r>
              <a:rPr lang="en-US" sz="1000" dirty="0" smtClean="0"/>
              <a:t>Photo by Braxton Freeman</a:t>
            </a:r>
            <a:endParaRPr lang="en-US" sz="1000" dirty="0"/>
          </a:p>
        </p:txBody>
      </p:sp>
    </p:spTree>
    <p:extLst>
      <p:ext uri="{BB962C8B-B14F-4D97-AF65-F5344CB8AC3E}">
        <p14:creationId xmlns:p14="http://schemas.microsoft.com/office/powerpoint/2010/main" val="4284431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p:txBody>
          <a:bodyPr/>
          <a:lstStyle/>
          <a:p>
            <a:r>
              <a:rPr lang="en-US" dirty="0" smtClean="0"/>
              <a:t>Planning </a:t>
            </a:r>
            <a:r>
              <a:rPr lang="en-US" dirty="0"/>
              <a:t>and Zoning Basics </a:t>
            </a:r>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214846"/>
            <a:ext cx="8030935" cy="4770098"/>
          </a:xfrm>
        </p:spPr>
        <p:txBody>
          <a:bodyPr vert="horz" lIns="91440" tIns="45720" rIns="91440" bIns="45720" rtlCol="0" anchor="t">
            <a:noAutofit/>
          </a:bodyPr>
          <a:lstStyle/>
          <a:p>
            <a:r>
              <a:rPr lang="en-US" u="sng" dirty="0" smtClean="0"/>
              <a:t>Relevant State Planning Goals </a:t>
            </a:r>
            <a:r>
              <a:rPr lang="en-US" sz="1600" dirty="0" smtClean="0"/>
              <a:t>(</a:t>
            </a:r>
            <a:r>
              <a:rPr lang="en-US" sz="1600" dirty="0" smtClean="0">
                <a:hlinkClick r:id="rId2"/>
              </a:rPr>
              <a:t>24 V.S.A. §4302</a:t>
            </a:r>
            <a:r>
              <a:rPr lang="en-US" sz="1600" dirty="0" smtClean="0"/>
              <a:t>)</a:t>
            </a:r>
          </a:p>
          <a:p>
            <a:r>
              <a:rPr lang="en-US" sz="1600" dirty="0" smtClean="0"/>
              <a:t>(1)(D</a:t>
            </a:r>
            <a:r>
              <a:rPr lang="en-US" sz="1600" dirty="0"/>
              <a:t>) Development should be undertaken in accordance with </a:t>
            </a:r>
            <a:r>
              <a:rPr lang="en-US" sz="1600" b="1" dirty="0"/>
              <a:t>smart growth principles </a:t>
            </a:r>
            <a:r>
              <a:rPr lang="en-US" sz="1600" dirty="0"/>
              <a:t>as defined in subdivision 2791(13) of this title</a:t>
            </a:r>
            <a:r>
              <a:rPr lang="en-US" sz="1600" dirty="0" smtClean="0"/>
              <a:t>.</a:t>
            </a:r>
          </a:p>
          <a:p>
            <a:pPr lvl="1"/>
            <a:r>
              <a:rPr lang="en-US" b="1" dirty="0" smtClean="0"/>
              <a:t>Enables choice </a:t>
            </a:r>
            <a:r>
              <a:rPr lang="en-US" dirty="0" smtClean="0"/>
              <a:t>in transportation mode, development patterns that </a:t>
            </a:r>
            <a:r>
              <a:rPr lang="en-US" b="1" dirty="0" smtClean="0"/>
              <a:t>encourage pedestrian travel</a:t>
            </a:r>
          </a:p>
          <a:p>
            <a:r>
              <a:rPr lang="en-US" sz="1600" dirty="0"/>
              <a:t>(4) To provide for </a:t>
            </a:r>
            <a:r>
              <a:rPr lang="en-US" sz="1600" b="1" dirty="0"/>
              <a:t>safe, convenient, economic, and energy efficient transportation systems </a:t>
            </a:r>
            <a:r>
              <a:rPr lang="en-US" sz="1600" dirty="0"/>
              <a:t>that </a:t>
            </a:r>
            <a:r>
              <a:rPr lang="en-US" sz="1600" b="1" dirty="0"/>
              <a:t>respect the integrity of the natural environment</a:t>
            </a:r>
            <a:r>
              <a:rPr lang="en-US" sz="1600" dirty="0"/>
              <a:t>, including public transit options and paths for </a:t>
            </a:r>
            <a:r>
              <a:rPr lang="en-US" sz="1600" b="1" dirty="0"/>
              <a:t>pedestrians and bicyclers</a:t>
            </a:r>
            <a:r>
              <a:rPr lang="en-US" sz="1600" dirty="0" smtClean="0"/>
              <a:t>.</a:t>
            </a:r>
          </a:p>
          <a:p>
            <a:r>
              <a:rPr lang="en-US" sz="1600" dirty="0"/>
              <a:t>(7) </a:t>
            </a:r>
            <a:r>
              <a:rPr lang="en-US" sz="1600" b="1" dirty="0"/>
              <a:t>To make efficient use of energy</a:t>
            </a:r>
            <a:r>
              <a:rPr lang="en-US" sz="1600" dirty="0"/>
              <a:t>, provide for the development of renewable energy resources, </a:t>
            </a:r>
            <a:r>
              <a:rPr lang="en-US" sz="1600" b="1" dirty="0"/>
              <a:t>and reduce emissions of greenhouse gases</a:t>
            </a:r>
            <a:r>
              <a:rPr lang="en-US" sz="1600" dirty="0" smtClean="0"/>
              <a:t>.  (</a:t>
            </a:r>
            <a:r>
              <a:rPr lang="en-US" sz="1600" dirty="0"/>
              <a:t>A) General strategies for achieving these goals include increasing the energy efficiency of new and existing buildings; identifying areas suitable for renewable energy generation; </a:t>
            </a:r>
            <a:r>
              <a:rPr lang="en-US" sz="1600" b="1" dirty="0"/>
              <a:t>encouraging the use and development of renewable or lower emission energy sources for </a:t>
            </a:r>
            <a:r>
              <a:rPr lang="en-US" sz="1600" dirty="0"/>
              <a:t>electricity, heat, and </a:t>
            </a:r>
            <a:r>
              <a:rPr lang="en-US" sz="1600" b="1" dirty="0"/>
              <a:t>transportation</a:t>
            </a:r>
            <a:r>
              <a:rPr lang="en-US" sz="1600" dirty="0"/>
              <a:t>; and </a:t>
            </a:r>
            <a:r>
              <a:rPr lang="en-US" sz="1600" b="1" dirty="0"/>
              <a:t>reducing transportation energy demand and single occupancy vehicle </a:t>
            </a:r>
            <a:r>
              <a:rPr lang="en-US" sz="1600" b="1" dirty="0" smtClean="0"/>
              <a:t>use.</a:t>
            </a:r>
          </a:p>
          <a:p>
            <a:endParaRPr lang="en-US" dirty="0"/>
          </a:p>
        </p:txBody>
      </p:sp>
    </p:spTree>
    <p:extLst>
      <p:ext uri="{BB962C8B-B14F-4D97-AF65-F5344CB8AC3E}">
        <p14:creationId xmlns:p14="http://schemas.microsoft.com/office/powerpoint/2010/main" val="1252097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p:txBody>
          <a:bodyPr/>
          <a:lstStyle/>
          <a:p>
            <a:r>
              <a:rPr lang="en-US" dirty="0" smtClean="0"/>
              <a:t>Planning and Zoning Basics</a:t>
            </a:r>
            <a:endParaRPr lang="en-US"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214846"/>
            <a:ext cx="8030935" cy="4770098"/>
          </a:xfrm>
        </p:spPr>
        <p:txBody>
          <a:bodyPr/>
          <a:lstStyle/>
          <a:p>
            <a:r>
              <a:rPr lang="en-US" u="sng" dirty="0" smtClean="0"/>
              <a:t>Municipal Plan Requirements </a:t>
            </a:r>
            <a:r>
              <a:rPr lang="en-US" dirty="0" smtClean="0"/>
              <a:t>(</a:t>
            </a:r>
            <a:r>
              <a:rPr lang="en-US" dirty="0" smtClean="0">
                <a:hlinkClick r:id="rId2"/>
              </a:rPr>
              <a:t>24 V.S.A. §4382</a:t>
            </a:r>
            <a:r>
              <a:rPr lang="en-US" dirty="0" smtClean="0"/>
              <a:t>)</a:t>
            </a:r>
          </a:p>
          <a:p>
            <a:r>
              <a:rPr lang="en-US" sz="1600" dirty="0" smtClean="0"/>
              <a:t>(2) A land use plan, which shall consist of a map and statement of present and prospective land uses, that:</a:t>
            </a:r>
          </a:p>
          <a:p>
            <a:pPr lvl="1"/>
            <a:r>
              <a:rPr lang="en-US" sz="1400" dirty="0" smtClean="0"/>
              <a:t>(B) Sets forth the present and prospective location, amount, intensity, and character of such land uses and the appropriate timing or sequence of land development activities in relation to the provision of necessary community facilities and service.</a:t>
            </a:r>
          </a:p>
          <a:p>
            <a:pPr lvl="1"/>
            <a:r>
              <a:rPr lang="en-US" sz="1400" dirty="0" smtClean="0"/>
              <a:t>(C) Identifies those areas, if any, proposed for designation under chapter 76A of this title, together with, for each area proposed for designation, an explanation of how the designation would further the plan's goals and the goals of section 4302 of this title, and how the area meets the requirements for the type of designation to be sought.</a:t>
            </a:r>
          </a:p>
          <a:p>
            <a:r>
              <a:rPr lang="en-US" sz="1600" dirty="0" smtClean="0"/>
              <a:t>(3</a:t>
            </a:r>
            <a:r>
              <a:rPr lang="en-US" sz="1600" dirty="0"/>
              <a:t>) A transportation plan, consisting of a map and statement of </a:t>
            </a:r>
            <a:r>
              <a:rPr lang="en-US" sz="1600" b="1" dirty="0"/>
              <a:t>present and prospective transportation and circulation facilities </a:t>
            </a:r>
            <a:r>
              <a:rPr lang="en-US" sz="1600" dirty="0"/>
              <a:t>showing existing and proposed highways and streets by type and character of improvement, and where pertinent, parking facilities, transit routes, terminals, </a:t>
            </a:r>
            <a:r>
              <a:rPr lang="en-US" sz="1600" b="1" dirty="0"/>
              <a:t>bicycle paths and trails</a:t>
            </a:r>
            <a:r>
              <a:rPr lang="en-US" sz="1600" dirty="0"/>
              <a:t>, scenic roads, airports, railroads, and port facilities, and other similar facilities or uses, </a:t>
            </a:r>
            <a:r>
              <a:rPr lang="en-US" sz="1600" b="1" dirty="0"/>
              <a:t>with indications of priority of need</a:t>
            </a:r>
            <a:r>
              <a:rPr lang="en-US" sz="1600" dirty="0" smtClean="0"/>
              <a:t>.</a:t>
            </a:r>
          </a:p>
          <a:p>
            <a:endParaRPr lang="en-US" sz="1600" dirty="0"/>
          </a:p>
        </p:txBody>
      </p:sp>
    </p:spTree>
    <p:extLst>
      <p:ext uri="{BB962C8B-B14F-4D97-AF65-F5344CB8AC3E}">
        <p14:creationId xmlns:p14="http://schemas.microsoft.com/office/powerpoint/2010/main" val="2994797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05028" y="118121"/>
            <a:ext cx="6645453" cy="6218604"/>
          </a:xfrm>
          <a:prstGeom prst="rect">
            <a:avLst/>
          </a:prstGeom>
        </p:spPr>
      </p:pic>
      <p:sp>
        <p:nvSpPr>
          <p:cNvPr id="5" name="TextBox 4"/>
          <p:cNvSpPr txBox="1"/>
          <p:nvPr/>
        </p:nvSpPr>
        <p:spPr>
          <a:xfrm>
            <a:off x="2405028" y="6336725"/>
            <a:ext cx="6645453" cy="400110"/>
          </a:xfrm>
          <a:prstGeom prst="rect">
            <a:avLst/>
          </a:prstGeom>
          <a:noFill/>
        </p:spPr>
        <p:txBody>
          <a:bodyPr wrap="square" rtlCol="0">
            <a:spAutoFit/>
          </a:bodyPr>
          <a:lstStyle/>
          <a:p>
            <a:r>
              <a:rPr lang="en-US" sz="1000" dirty="0">
                <a:hlinkClick r:id="rId3"/>
              </a:rPr>
              <a:t>http://</a:t>
            </a:r>
            <a:r>
              <a:rPr lang="en-US" sz="1000" dirty="0" smtClean="0">
                <a:hlinkClick r:id="rId3"/>
              </a:rPr>
              <a:t>cms6.revize.com/revize/southburlington/document_center/planning/SB_Comprehensive_Plan_Complete_Adopted_2-1-2016.pdf</a:t>
            </a:r>
            <a:r>
              <a:rPr lang="en-US" sz="1000" dirty="0" smtClean="0"/>
              <a:t> </a:t>
            </a:r>
            <a:endParaRPr lang="en-US" sz="1000" dirty="0"/>
          </a:p>
        </p:txBody>
      </p:sp>
    </p:spTree>
    <p:extLst>
      <p:ext uri="{BB962C8B-B14F-4D97-AF65-F5344CB8AC3E}">
        <p14:creationId xmlns:p14="http://schemas.microsoft.com/office/powerpoint/2010/main" val="455649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Planning </a:t>
            </a:r>
            <a:r>
              <a:rPr lang="en-US" dirty="0"/>
              <a:t>and Zoning Basics </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p:txBody>
          <a:bodyPr/>
          <a:lstStyle/>
          <a:p>
            <a:r>
              <a:rPr lang="en-US" u="sng" dirty="0" smtClean="0"/>
              <a:t>Non-regulatory Implementation </a:t>
            </a:r>
            <a:r>
              <a:rPr lang="en-US" dirty="0"/>
              <a:t>(</a:t>
            </a:r>
            <a:r>
              <a:rPr lang="en-US" dirty="0">
                <a:hlinkClick r:id="rId2"/>
              </a:rPr>
              <a:t>24 V.S.A. </a:t>
            </a:r>
            <a:r>
              <a:rPr lang="en-US" dirty="0" smtClean="0">
                <a:hlinkClick r:id="rId2"/>
              </a:rPr>
              <a:t>§4403</a:t>
            </a:r>
            <a:r>
              <a:rPr lang="en-US" dirty="0" smtClean="0"/>
              <a:t>)</a:t>
            </a:r>
          </a:p>
          <a:p>
            <a:r>
              <a:rPr lang="en-US" sz="1600" dirty="0"/>
              <a:t>Capital budget and </a:t>
            </a:r>
            <a:r>
              <a:rPr lang="en-US" sz="1600" dirty="0" smtClean="0"/>
              <a:t>program</a:t>
            </a:r>
          </a:p>
          <a:p>
            <a:r>
              <a:rPr lang="en-US" sz="1600" dirty="0" smtClean="0"/>
              <a:t>Tax </a:t>
            </a:r>
            <a:r>
              <a:rPr lang="en-US" sz="1600" dirty="0"/>
              <a:t>increment </a:t>
            </a:r>
            <a:r>
              <a:rPr lang="en-US" sz="1600" dirty="0" smtClean="0"/>
              <a:t>financing</a:t>
            </a:r>
          </a:p>
          <a:p>
            <a:r>
              <a:rPr lang="en-US" sz="1600" dirty="0"/>
              <a:t>Plans supporting the municipal </a:t>
            </a:r>
            <a:r>
              <a:rPr lang="en-US" sz="1600" dirty="0" smtClean="0"/>
              <a:t>plan</a:t>
            </a:r>
          </a:p>
          <a:p>
            <a:endParaRPr lang="en-US" dirty="0" smtClean="0"/>
          </a:p>
          <a:p>
            <a:r>
              <a:rPr lang="en-US" dirty="0"/>
              <a:t>Official map </a:t>
            </a:r>
            <a:r>
              <a:rPr lang="en-US" dirty="0" smtClean="0"/>
              <a:t>(</a:t>
            </a:r>
            <a:r>
              <a:rPr lang="en-US" dirty="0" smtClean="0">
                <a:hlinkClick r:id="rId3"/>
              </a:rPr>
              <a:t>24 </a:t>
            </a:r>
            <a:r>
              <a:rPr lang="en-US" dirty="0">
                <a:hlinkClick r:id="rId3"/>
              </a:rPr>
              <a:t>V.S.A. </a:t>
            </a:r>
            <a:r>
              <a:rPr lang="en-US" dirty="0" smtClean="0">
                <a:hlinkClick r:id="rId3"/>
              </a:rPr>
              <a:t>§4421</a:t>
            </a:r>
            <a:r>
              <a:rPr lang="en-US" dirty="0" smtClean="0"/>
              <a:t>)</a:t>
            </a:r>
          </a:p>
        </p:txBody>
      </p:sp>
      <p:pic>
        <p:nvPicPr>
          <p:cNvPr id="2" name="Picture 1"/>
          <p:cNvPicPr>
            <a:picLocks noChangeAspect="1"/>
          </p:cNvPicPr>
          <p:nvPr/>
        </p:nvPicPr>
        <p:blipFill rotWithShape="1">
          <a:blip r:embed="rId4"/>
          <a:srcRect l="3909" t="19516" r="26690" b="9652"/>
          <a:stretch/>
        </p:blipFill>
        <p:spPr>
          <a:xfrm>
            <a:off x="4353059" y="2038077"/>
            <a:ext cx="7018985" cy="4027636"/>
          </a:xfrm>
          <a:prstGeom prst="rect">
            <a:avLst/>
          </a:prstGeom>
        </p:spPr>
      </p:pic>
      <p:sp>
        <p:nvSpPr>
          <p:cNvPr id="3" name="TextBox 2"/>
          <p:cNvSpPr txBox="1"/>
          <p:nvPr/>
        </p:nvSpPr>
        <p:spPr>
          <a:xfrm>
            <a:off x="4971245" y="6233138"/>
            <a:ext cx="5988676" cy="276999"/>
          </a:xfrm>
          <a:prstGeom prst="rect">
            <a:avLst/>
          </a:prstGeom>
          <a:noFill/>
        </p:spPr>
        <p:txBody>
          <a:bodyPr wrap="square" rtlCol="0">
            <a:spAutoFit/>
          </a:bodyPr>
          <a:lstStyle/>
          <a:p>
            <a:r>
              <a:rPr lang="en-US" sz="1200" dirty="0">
                <a:hlinkClick r:id="rId5"/>
              </a:rPr>
              <a:t>https://colchestervt.gov/DocumentCenter/View/98/Official-Map-PDF?bidId</a:t>
            </a:r>
            <a:r>
              <a:rPr lang="en-US" sz="1200" dirty="0" smtClean="0"/>
              <a:t>= </a:t>
            </a:r>
            <a:endParaRPr lang="en-US" sz="1200" dirty="0"/>
          </a:p>
        </p:txBody>
      </p:sp>
    </p:spTree>
    <p:extLst>
      <p:ext uri="{BB962C8B-B14F-4D97-AF65-F5344CB8AC3E}">
        <p14:creationId xmlns:p14="http://schemas.microsoft.com/office/powerpoint/2010/main" val="2244405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Planning </a:t>
            </a:r>
            <a:r>
              <a:rPr lang="en-US" dirty="0"/>
              <a:t>and Zoning Basics </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4" y="1310577"/>
            <a:ext cx="5168875" cy="3699305"/>
          </a:xfrm>
        </p:spPr>
        <p:txBody>
          <a:bodyPr/>
          <a:lstStyle/>
          <a:p>
            <a:r>
              <a:rPr lang="en-US" u="sng" dirty="0" smtClean="0"/>
              <a:t>Land Use Bylaws to Implement Municipal Plan </a:t>
            </a:r>
            <a:r>
              <a:rPr lang="en-US" dirty="0" smtClean="0"/>
              <a:t>(</a:t>
            </a:r>
            <a:r>
              <a:rPr lang="en-US" dirty="0" smtClean="0">
                <a:hlinkClick r:id="rId2"/>
              </a:rPr>
              <a:t>24 </a:t>
            </a:r>
            <a:r>
              <a:rPr lang="en-US" dirty="0">
                <a:hlinkClick r:id="rId2"/>
              </a:rPr>
              <a:t>V.S.A. </a:t>
            </a:r>
            <a:r>
              <a:rPr lang="en-US" dirty="0" smtClean="0">
                <a:hlinkClick r:id="rId2"/>
              </a:rPr>
              <a:t>§4410</a:t>
            </a:r>
            <a:r>
              <a:rPr lang="en-US" dirty="0" smtClean="0"/>
              <a:t>)</a:t>
            </a:r>
          </a:p>
          <a:p>
            <a:r>
              <a:rPr lang="en-US" sz="1600" dirty="0" smtClean="0"/>
              <a:t>In </a:t>
            </a:r>
            <a:r>
              <a:rPr lang="en-US" sz="1600" dirty="0"/>
              <a:t>conformance with the </a:t>
            </a:r>
            <a:r>
              <a:rPr lang="en-US" sz="1600" dirty="0" smtClean="0"/>
              <a:t>plan; and,</a:t>
            </a:r>
          </a:p>
          <a:p>
            <a:r>
              <a:rPr lang="en-US" sz="1600" dirty="0" smtClean="0"/>
              <a:t>Adopted </a:t>
            </a:r>
            <a:r>
              <a:rPr lang="en-US" sz="1600" dirty="0"/>
              <a:t>for the purposes set forth in </a:t>
            </a:r>
            <a:r>
              <a:rPr lang="en-US" sz="1600" dirty="0" smtClean="0"/>
              <a:t>State Planning Goals</a:t>
            </a:r>
          </a:p>
        </p:txBody>
      </p:sp>
      <p:pic>
        <p:nvPicPr>
          <p:cNvPr id="4" name="Picture 3"/>
          <p:cNvPicPr>
            <a:picLocks noChangeAspect="1"/>
          </p:cNvPicPr>
          <p:nvPr/>
        </p:nvPicPr>
        <p:blipFill>
          <a:blip r:embed="rId3"/>
          <a:stretch>
            <a:fillRect/>
          </a:stretch>
        </p:blipFill>
        <p:spPr>
          <a:xfrm>
            <a:off x="6669154" y="417088"/>
            <a:ext cx="4345024" cy="6160358"/>
          </a:xfrm>
          <a:prstGeom prst="rect">
            <a:avLst/>
          </a:prstGeom>
        </p:spPr>
      </p:pic>
    </p:spTree>
    <p:extLst>
      <p:ext uri="{BB962C8B-B14F-4D97-AF65-F5344CB8AC3E}">
        <p14:creationId xmlns:p14="http://schemas.microsoft.com/office/powerpoint/2010/main" val="2832579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24FAFA63-EF73-4268-8107-6CD20923D700}"/>
              </a:ext>
            </a:extLst>
          </p:cNvPr>
          <p:cNvSpPr>
            <a:spLocks noGrp="1"/>
          </p:cNvSpPr>
          <p:nvPr>
            <p:ph type="title"/>
          </p:nvPr>
        </p:nvSpPr>
        <p:spPr>
          <a:xfrm>
            <a:off x="446314" y="500215"/>
            <a:ext cx="11174186" cy="590931"/>
          </a:xfrm>
        </p:spPr>
        <p:txBody>
          <a:bodyPr/>
          <a:lstStyle/>
          <a:p>
            <a:r>
              <a:rPr lang="en-US" dirty="0" smtClean="0"/>
              <a:t>Local </a:t>
            </a:r>
            <a:r>
              <a:rPr lang="en-US" dirty="0"/>
              <a:t>Development Review </a:t>
            </a:r>
            <a:endParaRPr lang="en-GB" dirty="0"/>
          </a:p>
        </p:txBody>
      </p:sp>
      <p:sp>
        <p:nvSpPr>
          <p:cNvPr id="13" name="Content Placeholder 12">
            <a:extLst>
              <a:ext uri="{FF2B5EF4-FFF2-40B4-BE49-F238E27FC236}">
                <a16:creationId xmlns:a16="http://schemas.microsoft.com/office/drawing/2014/main" xmlns="" id="{265BEEEB-C965-402F-B778-B1CD1494ACE6}"/>
              </a:ext>
            </a:extLst>
          </p:cNvPr>
          <p:cNvSpPr>
            <a:spLocks noGrp="1"/>
          </p:cNvSpPr>
          <p:nvPr>
            <p:ph idx="1"/>
          </p:nvPr>
        </p:nvSpPr>
        <p:spPr>
          <a:xfrm>
            <a:off x="446315" y="1310578"/>
            <a:ext cx="7637812" cy="4362858"/>
          </a:xfrm>
        </p:spPr>
        <p:txBody>
          <a:bodyPr/>
          <a:lstStyle/>
          <a:p>
            <a:r>
              <a:rPr lang="en-US" u="sng" dirty="0" smtClean="0"/>
              <a:t>Dimensional </a:t>
            </a:r>
            <a:r>
              <a:rPr lang="en-US" u="sng" dirty="0"/>
              <a:t>and district </a:t>
            </a:r>
            <a:r>
              <a:rPr lang="en-US" u="sng" dirty="0" smtClean="0"/>
              <a:t>standards (</a:t>
            </a:r>
            <a:r>
              <a:rPr lang="en-US" u="sng" dirty="0" smtClean="0">
                <a:hlinkClick r:id="rId2"/>
              </a:rPr>
              <a:t>24 V.S.A. §4414</a:t>
            </a:r>
            <a:r>
              <a:rPr lang="en-US" u="sng" dirty="0" smtClean="0"/>
              <a:t>(1))</a:t>
            </a:r>
            <a:endParaRPr lang="en-US" u="sng" dirty="0"/>
          </a:p>
          <a:p>
            <a:r>
              <a:rPr lang="en-US" sz="1600" dirty="0" smtClean="0"/>
              <a:t>Dense</a:t>
            </a:r>
            <a:r>
              <a:rPr lang="en-US" sz="1600" dirty="0"/>
              <a:t>, village </a:t>
            </a:r>
            <a:r>
              <a:rPr lang="en-US" sz="1600" dirty="0" smtClean="0"/>
              <a:t>areas: </a:t>
            </a:r>
            <a:r>
              <a:rPr lang="en-US" sz="1600" dirty="0"/>
              <a:t>encourage </a:t>
            </a:r>
            <a:r>
              <a:rPr lang="en-US" sz="1600" dirty="0" smtClean="0"/>
              <a:t>walking, create </a:t>
            </a:r>
            <a:r>
              <a:rPr lang="en-US" sz="1600" dirty="0"/>
              <a:t>a pleasant pedestrian </a:t>
            </a:r>
            <a:r>
              <a:rPr lang="en-US" sz="1600" dirty="0" smtClean="0"/>
              <a:t>environment, provide bicycle lanes/parking, </a:t>
            </a:r>
          </a:p>
          <a:p>
            <a:r>
              <a:rPr lang="en-US" sz="1600" dirty="0" smtClean="0"/>
              <a:t>Along busy roads in rural districts: think </a:t>
            </a:r>
            <a:r>
              <a:rPr lang="en-US" sz="1600" dirty="0"/>
              <a:t>about biking </a:t>
            </a:r>
            <a:r>
              <a:rPr lang="en-US" sz="1600" dirty="0" smtClean="0"/>
              <a:t>when </a:t>
            </a:r>
            <a:r>
              <a:rPr lang="en-US" sz="1600" dirty="0"/>
              <a:t>appropriate</a:t>
            </a:r>
          </a:p>
          <a:p>
            <a:r>
              <a:rPr lang="en-US" sz="1600" dirty="0" smtClean="0"/>
              <a:t>In rural districts along very </a:t>
            </a:r>
            <a:r>
              <a:rPr lang="en-US" sz="1600" dirty="0"/>
              <a:t>low volume </a:t>
            </a:r>
            <a:r>
              <a:rPr lang="en-US" sz="1600" dirty="0" smtClean="0"/>
              <a:t>roads: </a:t>
            </a:r>
            <a:r>
              <a:rPr lang="en-US" sz="1600" dirty="0"/>
              <a:t>shared road </a:t>
            </a:r>
            <a:r>
              <a:rPr lang="en-US" sz="1600" dirty="0" smtClean="0"/>
              <a:t>facilities are probably OK</a:t>
            </a:r>
            <a:endParaRPr lang="en-US" sz="16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533" y="384129"/>
            <a:ext cx="1873030" cy="6215755"/>
          </a:xfrm>
          <a:prstGeom prst="rect">
            <a:avLst/>
          </a:prstGeom>
        </p:spPr>
      </p:pic>
    </p:spTree>
    <p:extLst>
      <p:ext uri="{BB962C8B-B14F-4D97-AF65-F5344CB8AC3E}">
        <p14:creationId xmlns:p14="http://schemas.microsoft.com/office/powerpoint/2010/main" val="4028942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06ED7AADD7C04EB300A943495D3FEF" ma:contentTypeVersion="16" ma:contentTypeDescription="Create a new document." ma:contentTypeScope="" ma:versionID="0019bdd231a2b0f53373b611d6d2f9b3">
  <xsd:schema xmlns:xsd="http://www.w3.org/2001/XMLSchema" xmlns:xs="http://www.w3.org/2001/XMLSchema" xmlns:p="http://schemas.microsoft.com/office/2006/metadata/properties" xmlns:ns2="f4a2f6ba-6cb2-41b0-b6cc-6866e62ec352" xmlns:ns3="26572a8f-c1d4-4029-88da-a7c4d5c7098e" targetNamespace="http://schemas.microsoft.com/office/2006/metadata/properties" ma:root="true" ma:fieldsID="38b7228900fc9047edc3346704b0a156" ns2:_="" ns3:_="">
    <xsd:import namespace="f4a2f6ba-6cb2-41b0-b6cc-6866e62ec352"/>
    <xsd:import namespace="26572a8f-c1d4-4029-88da-a7c4d5c7098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a2f6ba-6cb2-41b0-b6cc-6866e62ec3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6b0a56-2d84-4852-8adb-043813954e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572a8f-c1d4-4029-88da-a7c4d5c7098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95b8f75-ab3f-4a4e-ba98-5511f6b25e82}" ma:internalName="TaxCatchAll" ma:showField="CatchAllData" ma:web="26572a8f-c1d4-4029-88da-a7c4d5c709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f4a2f6ba-6cb2-41b0-b6cc-6866e62ec352" xsi:nil="true"/>
    <TaxCatchAll xmlns="26572a8f-c1d4-4029-88da-a7c4d5c7098e" xsi:nil="true"/>
    <lcf76f155ced4ddcb4097134ff3c332f xmlns="f4a2f6ba-6cb2-41b0-b6cc-6866e62ec3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683F86-3A02-425E-AC89-E5CF3BFFC52C}"/>
</file>

<file path=customXml/itemProps2.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3.xml><?xml version="1.0" encoding="utf-8"?>
<ds:datastoreItem xmlns:ds="http://schemas.openxmlformats.org/officeDocument/2006/customXml" ds:itemID="{599B7651-08C1-49A1-AFE9-4E4CD342176D}">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1074</Words>
  <Application>Microsoft Office PowerPoint</Application>
  <PresentationFormat>Widescreen</PresentationFormat>
  <Paragraphs>114</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Century Gothic</vt:lpstr>
      <vt:lpstr>Times New Roman</vt:lpstr>
      <vt:lpstr>Office Theme</vt:lpstr>
      <vt:lpstr>Development Review</vt:lpstr>
      <vt:lpstr>Agenda</vt:lpstr>
      <vt:lpstr>Purpose</vt:lpstr>
      <vt:lpstr>Planning and Zoning Basics </vt:lpstr>
      <vt:lpstr>Planning and Zoning Basics</vt:lpstr>
      <vt:lpstr>PowerPoint Presentation</vt:lpstr>
      <vt:lpstr>Planning and Zoning Basics </vt:lpstr>
      <vt:lpstr>Planning and Zoning Basics </vt:lpstr>
      <vt:lpstr>Local Development Review </vt:lpstr>
      <vt:lpstr>PowerPoint Presentation</vt:lpstr>
      <vt:lpstr>Local Development Review </vt:lpstr>
      <vt:lpstr>Local Development Review </vt:lpstr>
      <vt:lpstr>Hartford Example</vt:lpstr>
      <vt:lpstr>Local Development Review </vt:lpstr>
      <vt:lpstr>Resources</vt:lpstr>
      <vt:lpstr>Resources (cont.)</vt:lpstr>
      <vt:lpstr>Contacts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Keys to the Valley</dc:title>
  <dc:creator/>
  <cp:lastModifiedBy/>
  <cp:revision>149</cp:revision>
  <dcterms:created xsi:type="dcterms:W3CDTF">2020-04-21T15:34:22Z</dcterms:created>
  <dcterms:modified xsi:type="dcterms:W3CDTF">2020-06-23T20:17:05Z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0x0101006106ED7AADD7C04EB300A943495D3FEF</vt:lpwstr>
  </property>
</Properties>
</file>