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94" r:id="rId3"/>
    <p:sldId id="295" r:id="rId4"/>
    <p:sldId id="292" r:id="rId5"/>
    <p:sldId id="278" r:id="rId6"/>
    <p:sldId id="305" r:id="rId7"/>
    <p:sldId id="296" r:id="rId8"/>
    <p:sldId id="297" r:id="rId9"/>
    <p:sldId id="276" r:id="rId10"/>
    <p:sldId id="304" r:id="rId11"/>
    <p:sldId id="289" r:id="rId12"/>
    <p:sldId id="263" r:id="rId13"/>
    <p:sldId id="284" r:id="rId14"/>
    <p:sldId id="288" r:id="rId15"/>
    <p:sldId id="298" r:id="rId16"/>
    <p:sldId id="264" r:id="rId17"/>
    <p:sldId id="283" r:id="rId18"/>
    <p:sldId id="300" r:id="rId19"/>
    <p:sldId id="261" r:id="rId20"/>
    <p:sldId id="299" r:id="rId21"/>
    <p:sldId id="301" r:id="rId22"/>
    <p:sldId id="269" r:id="rId23"/>
    <p:sldId id="272" r:id="rId24"/>
    <p:sldId id="274" r:id="rId25"/>
    <p:sldId id="302" r:id="rId26"/>
    <p:sldId id="273" r:id="rId27"/>
    <p:sldId id="303" r:id="rId28"/>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A45769-B6A9-4C18-BE1A-990233668791}" v="498" dt="2023-05-25T21:53:54.3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50" autoAdjust="0"/>
    <p:restoredTop sz="86375" autoAdjust="0"/>
  </p:normalViewPr>
  <p:slideViewPr>
    <p:cSldViewPr snapToGrid="0">
      <p:cViewPr varScale="1">
        <p:scale>
          <a:sx n="94" d="100"/>
          <a:sy n="94" d="100"/>
        </p:scale>
        <p:origin x="816"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4203E4D6-2872-40A5-A716-83434A083F1D}" type="datetimeFigureOut">
              <a:rPr lang="en-US" smtClean="0"/>
              <a:t>8/14/2023</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D7FB1618-C151-4586-8FFB-735439BBA9D2}" type="slidenum">
              <a:rPr lang="en-US" smtClean="0"/>
              <a:t>‹#›</a:t>
            </a:fld>
            <a:endParaRPr lang="en-US"/>
          </a:p>
        </p:txBody>
      </p:sp>
    </p:spTree>
    <p:extLst>
      <p:ext uri="{BB962C8B-B14F-4D97-AF65-F5344CB8AC3E}">
        <p14:creationId xmlns:p14="http://schemas.microsoft.com/office/powerpoint/2010/main" val="2163618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B1618-C151-4586-8FFB-735439BBA9D2}" type="slidenum">
              <a:rPr lang="en-US" smtClean="0"/>
              <a:t>5</a:t>
            </a:fld>
            <a:endParaRPr lang="en-US"/>
          </a:p>
        </p:txBody>
      </p:sp>
    </p:spTree>
    <p:extLst>
      <p:ext uri="{BB962C8B-B14F-4D97-AF65-F5344CB8AC3E}">
        <p14:creationId xmlns:p14="http://schemas.microsoft.com/office/powerpoint/2010/main" val="4248843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B1618-C151-4586-8FFB-735439BBA9D2}" type="slidenum">
              <a:rPr lang="en-US" smtClean="0"/>
              <a:t>7</a:t>
            </a:fld>
            <a:endParaRPr lang="en-US"/>
          </a:p>
        </p:txBody>
      </p:sp>
    </p:spTree>
    <p:extLst>
      <p:ext uri="{BB962C8B-B14F-4D97-AF65-F5344CB8AC3E}">
        <p14:creationId xmlns:p14="http://schemas.microsoft.com/office/powerpoint/2010/main" val="2134200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https://www.weather.gov/btv/snowMapArchive</a:t>
            </a:r>
          </a:p>
        </p:txBody>
      </p:sp>
      <p:sp>
        <p:nvSpPr>
          <p:cNvPr id="4" name="Slide Number Placeholder 3"/>
          <p:cNvSpPr>
            <a:spLocks noGrp="1"/>
          </p:cNvSpPr>
          <p:nvPr>
            <p:ph type="sldNum" sz="quarter" idx="5"/>
          </p:nvPr>
        </p:nvSpPr>
        <p:spPr/>
        <p:txBody>
          <a:bodyPr/>
          <a:lstStyle/>
          <a:p>
            <a:fld id="{D7FB1618-C151-4586-8FFB-735439BBA9D2}" type="slidenum">
              <a:rPr lang="en-US" smtClean="0"/>
              <a:t>14</a:t>
            </a:fld>
            <a:endParaRPr lang="en-US"/>
          </a:p>
        </p:txBody>
      </p:sp>
    </p:spTree>
    <p:extLst>
      <p:ext uri="{BB962C8B-B14F-4D97-AF65-F5344CB8AC3E}">
        <p14:creationId xmlns:p14="http://schemas.microsoft.com/office/powerpoint/2010/main" val="553423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B1618-C151-4586-8FFB-735439BBA9D2}" type="slidenum">
              <a:rPr lang="en-US" smtClean="0"/>
              <a:t>15</a:t>
            </a:fld>
            <a:endParaRPr lang="en-US"/>
          </a:p>
        </p:txBody>
      </p:sp>
    </p:spTree>
    <p:extLst>
      <p:ext uri="{BB962C8B-B14F-4D97-AF65-F5344CB8AC3E}">
        <p14:creationId xmlns:p14="http://schemas.microsoft.com/office/powerpoint/2010/main" val="2505107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https://www.ncdc.noaa.gov/stormevents/eventdetails.jsp?id=992635</a:t>
            </a:r>
          </a:p>
        </p:txBody>
      </p:sp>
      <p:sp>
        <p:nvSpPr>
          <p:cNvPr id="4" name="Slide Number Placeholder 3"/>
          <p:cNvSpPr>
            <a:spLocks noGrp="1"/>
          </p:cNvSpPr>
          <p:nvPr>
            <p:ph type="sldNum" sz="quarter" idx="5"/>
          </p:nvPr>
        </p:nvSpPr>
        <p:spPr/>
        <p:txBody>
          <a:bodyPr/>
          <a:lstStyle/>
          <a:p>
            <a:fld id="{D7FB1618-C151-4586-8FFB-735439BBA9D2}" type="slidenum">
              <a:rPr lang="en-US" smtClean="0"/>
              <a:t>16</a:t>
            </a:fld>
            <a:endParaRPr lang="en-US"/>
          </a:p>
        </p:txBody>
      </p:sp>
    </p:spTree>
    <p:extLst>
      <p:ext uri="{BB962C8B-B14F-4D97-AF65-F5344CB8AC3E}">
        <p14:creationId xmlns:p14="http://schemas.microsoft.com/office/powerpoint/2010/main" val="1729746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B1618-C151-4586-8FFB-735439BBA9D2}" type="slidenum">
              <a:rPr lang="en-US" smtClean="0"/>
              <a:t>17</a:t>
            </a:fld>
            <a:endParaRPr lang="en-US"/>
          </a:p>
        </p:txBody>
      </p:sp>
    </p:spTree>
    <p:extLst>
      <p:ext uri="{BB962C8B-B14F-4D97-AF65-F5344CB8AC3E}">
        <p14:creationId xmlns:p14="http://schemas.microsoft.com/office/powerpoint/2010/main" val="1195437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63FA4-E931-61E0-B05E-B292853479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DAFEBF-D00D-BB99-5FE9-C07FBCD255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17630D-1B7C-28D0-4321-79624C02C236}"/>
              </a:ext>
            </a:extLst>
          </p:cNvPr>
          <p:cNvSpPr>
            <a:spLocks noGrp="1"/>
          </p:cNvSpPr>
          <p:nvPr>
            <p:ph type="dt" sz="half" idx="10"/>
          </p:nvPr>
        </p:nvSpPr>
        <p:spPr/>
        <p:txBody>
          <a:bodyPr/>
          <a:lstStyle/>
          <a:p>
            <a:fld id="{BD18C219-D94C-44F2-9E55-4E5A6844661C}" type="datetimeFigureOut">
              <a:rPr lang="en-US" smtClean="0"/>
              <a:t>8/14/2023</a:t>
            </a:fld>
            <a:endParaRPr lang="en-US"/>
          </a:p>
        </p:txBody>
      </p:sp>
      <p:sp>
        <p:nvSpPr>
          <p:cNvPr id="5" name="Footer Placeholder 4">
            <a:extLst>
              <a:ext uri="{FF2B5EF4-FFF2-40B4-BE49-F238E27FC236}">
                <a16:creationId xmlns:a16="http://schemas.microsoft.com/office/drawing/2014/main" id="{071FC258-FD77-F1AA-F129-A95BB308F4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117C4B-556B-5008-E831-3C7BB8A833BC}"/>
              </a:ext>
            </a:extLst>
          </p:cNvPr>
          <p:cNvSpPr>
            <a:spLocks noGrp="1"/>
          </p:cNvSpPr>
          <p:nvPr>
            <p:ph type="sldNum" sz="quarter" idx="12"/>
          </p:nvPr>
        </p:nvSpPr>
        <p:spPr/>
        <p:txBody>
          <a:bodyPr/>
          <a:lstStyle/>
          <a:p>
            <a:fld id="{B8D8220E-FD9A-487E-8644-3F1A2F8FEBA0}" type="slidenum">
              <a:rPr lang="en-US" smtClean="0"/>
              <a:t>‹#›</a:t>
            </a:fld>
            <a:endParaRPr lang="en-US"/>
          </a:p>
        </p:txBody>
      </p:sp>
    </p:spTree>
    <p:extLst>
      <p:ext uri="{BB962C8B-B14F-4D97-AF65-F5344CB8AC3E}">
        <p14:creationId xmlns:p14="http://schemas.microsoft.com/office/powerpoint/2010/main" val="2488382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3C4A-C753-C310-AB38-286651B1CC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1B70E9-EED1-08A7-6D64-E2329AF86A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35C796-EFC2-1165-DC73-85794F915B06}"/>
              </a:ext>
            </a:extLst>
          </p:cNvPr>
          <p:cNvSpPr>
            <a:spLocks noGrp="1"/>
          </p:cNvSpPr>
          <p:nvPr>
            <p:ph type="dt" sz="half" idx="10"/>
          </p:nvPr>
        </p:nvSpPr>
        <p:spPr/>
        <p:txBody>
          <a:bodyPr/>
          <a:lstStyle/>
          <a:p>
            <a:fld id="{BD18C219-D94C-44F2-9E55-4E5A6844661C}" type="datetimeFigureOut">
              <a:rPr lang="en-US" smtClean="0"/>
              <a:t>8/14/2023</a:t>
            </a:fld>
            <a:endParaRPr lang="en-US"/>
          </a:p>
        </p:txBody>
      </p:sp>
      <p:sp>
        <p:nvSpPr>
          <p:cNvPr id="5" name="Footer Placeholder 4">
            <a:extLst>
              <a:ext uri="{FF2B5EF4-FFF2-40B4-BE49-F238E27FC236}">
                <a16:creationId xmlns:a16="http://schemas.microsoft.com/office/drawing/2014/main" id="{21C949DE-8F86-9C0A-D6F3-9544AC1889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E1D12A-2654-0D1E-3F4F-D64F137C8CC2}"/>
              </a:ext>
            </a:extLst>
          </p:cNvPr>
          <p:cNvSpPr>
            <a:spLocks noGrp="1"/>
          </p:cNvSpPr>
          <p:nvPr>
            <p:ph type="sldNum" sz="quarter" idx="12"/>
          </p:nvPr>
        </p:nvSpPr>
        <p:spPr/>
        <p:txBody>
          <a:bodyPr/>
          <a:lstStyle/>
          <a:p>
            <a:fld id="{B8D8220E-FD9A-487E-8644-3F1A2F8FEBA0}" type="slidenum">
              <a:rPr lang="en-US" smtClean="0"/>
              <a:t>‹#›</a:t>
            </a:fld>
            <a:endParaRPr lang="en-US"/>
          </a:p>
        </p:txBody>
      </p:sp>
    </p:spTree>
    <p:extLst>
      <p:ext uri="{BB962C8B-B14F-4D97-AF65-F5344CB8AC3E}">
        <p14:creationId xmlns:p14="http://schemas.microsoft.com/office/powerpoint/2010/main" val="2932472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F91D9F-9608-1BC8-7BBC-101109CEAB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F98DC3-9183-5CE0-9952-F63AFAA2B8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29B507-E385-5D74-AC8D-CDABD67208BE}"/>
              </a:ext>
            </a:extLst>
          </p:cNvPr>
          <p:cNvSpPr>
            <a:spLocks noGrp="1"/>
          </p:cNvSpPr>
          <p:nvPr>
            <p:ph type="dt" sz="half" idx="10"/>
          </p:nvPr>
        </p:nvSpPr>
        <p:spPr/>
        <p:txBody>
          <a:bodyPr/>
          <a:lstStyle/>
          <a:p>
            <a:fld id="{BD18C219-D94C-44F2-9E55-4E5A6844661C}" type="datetimeFigureOut">
              <a:rPr lang="en-US" smtClean="0"/>
              <a:t>8/14/2023</a:t>
            </a:fld>
            <a:endParaRPr lang="en-US"/>
          </a:p>
        </p:txBody>
      </p:sp>
      <p:sp>
        <p:nvSpPr>
          <p:cNvPr id="5" name="Footer Placeholder 4">
            <a:extLst>
              <a:ext uri="{FF2B5EF4-FFF2-40B4-BE49-F238E27FC236}">
                <a16:creationId xmlns:a16="http://schemas.microsoft.com/office/drawing/2014/main" id="{6B56A27C-5A60-190D-7999-E714EEC9B3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0CD367-4FEB-E7E5-DEC3-69EAA99A6D09}"/>
              </a:ext>
            </a:extLst>
          </p:cNvPr>
          <p:cNvSpPr>
            <a:spLocks noGrp="1"/>
          </p:cNvSpPr>
          <p:nvPr>
            <p:ph type="sldNum" sz="quarter" idx="12"/>
          </p:nvPr>
        </p:nvSpPr>
        <p:spPr/>
        <p:txBody>
          <a:bodyPr/>
          <a:lstStyle/>
          <a:p>
            <a:fld id="{B8D8220E-FD9A-487E-8644-3F1A2F8FEBA0}" type="slidenum">
              <a:rPr lang="en-US" smtClean="0"/>
              <a:t>‹#›</a:t>
            </a:fld>
            <a:endParaRPr lang="en-US"/>
          </a:p>
        </p:txBody>
      </p:sp>
    </p:spTree>
    <p:extLst>
      <p:ext uri="{BB962C8B-B14F-4D97-AF65-F5344CB8AC3E}">
        <p14:creationId xmlns:p14="http://schemas.microsoft.com/office/powerpoint/2010/main" val="3790079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4C97D-2099-3C0C-183E-8B0CA14BB1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58994B-EE50-57E7-907B-7D98BBFD51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5A8228-66AC-4192-A379-1D9D849E5834}"/>
              </a:ext>
            </a:extLst>
          </p:cNvPr>
          <p:cNvSpPr>
            <a:spLocks noGrp="1"/>
          </p:cNvSpPr>
          <p:nvPr>
            <p:ph type="dt" sz="half" idx="10"/>
          </p:nvPr>
        </p:nvSpPr>
        <p:spPr/>
        <p:txBody>
          <a:bodyPr/>
          <a:lstStyle/>
          <a:p>
            <a:fld id="{BD18C219-D94C-44F2-9E55-4E5A6844661C}" type="datetimeFigureOut">
              <a:rPr lang="en-US" smtClean="0"/>
              <a:t>8/14/2023</a:t>
            </a:fld>
            <a:endParaRPr lang="en-US"/>
          </a:p>
        </p:txBody>
      </p:sp>
      <p:sp>
        <p:nvSpPr>
          <p:cNvPr id="5" name="Footer Placeholder 4">
            <a:extLst>
              <a:ext uri="{FF2B5EF4-FFF2-40B4-BE49-F238E27FC236}">
                <a16:creationId xmlns:a16="http://schemas.microsoft.com/office/drawing/2014/main" id="{F03B8A24-64A6-0A11-2429-06450D5381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4B8AB1-CBD4-34B5-793F-6035A1D6AC46}"/>
              </a:ext>
            </a:extLst>
          </p:cNvPr>
          <p:cNvSpPr>
            <a:spLocks noGrp="1"/>
          </p:cNvSpPr>
          <p:nvPr>
            <p:ph type="sldNum" sz="quarter" idx="12"/>
          </p:nvPr>
        </p:nvSpPr>
        <p:spPr/>
        <p:txBody>
          <a:bodyPr/>
          <a:lstStyle/>
          <a:p>
            <a:fld id="{B8D8220E-FD9A-487E-8644-3F1A2F8FEBA0}" type="slidenum">
              <a:rPr lang="en-US" smtClean="0"/>
              <a:t>‹#›</a:t>
            </a:fld>
            <a:endParaRPr lang="en-US"/>
          </a:p>
        </p:txBody>
      </p:sp>
    </p:spTree>
    <p:extLst>
      <p:ext uri="{BB962C8B-B14F-4D97-AF65-F5344CB8AC3E}">
        <p14:creationId xmlns:p14="http://schemas.microsoft.com/office/powerpoint/2010/main" val="2189287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EC829-9A0F-A7B7-EC04-78FEA64592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5DC93D-0A1D-5190-FDE9-FB23FDD88D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B3A859-176A-5584-A451-EC46A1963F2E}"/>
              </a:ext>
            </a:extLst>
          </p:cNvPr>
          <p:cNvSpPr>
            <a:spLocks noGrp="1"/>
          </p:cNvSpPr>
          <p:nvPr>
            <p:ph type="dt" sz="half" idx="10"/>
          </p:nvPr>
        </p:nvSpPr>
        <p:spPr/>
        <p:txBody>
          <a:bodyPr/>
          <a:lstStyle/>
          <a:p>
            <a:fld id="{BD18C219-D94C-44F2-9E55-4E5A6844661C}" type="datetimeFigureOut">
              <a:rPr lang="en-US" smtClean="0"/>
              <a:t>8/14/2023</a:t>
            </a:fld>
            <a:endParaRPr lang="en-US"/>
          </a:p>
        </p:txBody>
      </p:sp>
      <p:sp>
        <p:nvSpPr>
          <p:cNvPr id="5" name="Footer Placeholder 4">
            <a:extLst>
              <a:ext uri="{FF2B5EF4-FFF2-40B4-BE49-F238E27FC236}">
                <a16:creationId xmlns:a16="http://schemas.microsoft.com/office/drawing/2014/main" id="{8E21CDB2-5609-C265-24B9-CE32756AB9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9391AB-C9E2-F4D2-57E2-0D2E11B00CDA}"/>
              </a:ext>
            </a:extLst>
          </p:cNvPr>
          <p:cNvSpPr>
            <a:spLocks noGrp="1"/>
          </p:cNvSpPr>
          <p:nvPr>
            <p:ph type="sldNum" sz="quarter" idx="12"/>
          </p:nvPr>
        </p:nvSpPr>
        <p:spPr/>
        <p:txBody>
          <a:bodyPr/>
          <a:lstStyle/>
          <a:p>
            <a:fld id="{B8D8220E-FD9A-487E-8644-3F1A2F8FEBA0}" type="slidenum">
              <a:rPr lang="en-US" smtClean="0"/>
              <a:t>‹#›</a:t>
            </a:fld>
            <a:endParaRPr lang="en-US"/>
          </a:p>
        </p:txBody>
      </p:sp>
    </p:spTree>
    <p:extLst>
      <p:ext uri="{BB962C8B-B14F-4D97-AF65-F5344CB8AC3E}">
        <p14:creationId xmlns:p14="http://schemas.microsoft.com/office/powerpoint/2010/main" val="1254594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DBCA1-5CC2-2DF4-146A-D4D3F10C40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C255C5-50C0-B3FA-3BF2-1EA9B1784A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71C6E3-EF52-8996-C222-51354F1D8A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1295B8-7473-394B-6AE5-332C84AAEAF0}"/>
              </a:ext>
            </a:extLst>
          </p:cNvPr>
          <p:cNvSpPr>
            <a:spLocks noGrp="1"/>
          </p:cNvSpPr>
          <p:nvPr>
            <p:ph type="dt" sz="half" idx="10"/>
          </p:nvPr>
        </p:nvSpPr>
        <p:spPr/>
        <p:txBody>
          <a:bodyPr/>
          <a:lstStyle/>
          <a:p>
            <a:fld id="{BD18C219-D94C-44F2-9E55-4E5A6844661C}" type="datetimeFigureOut">
              <a:rPr lang="en-US" smtClean="0"/>
              <a:t>8/14/2023</a:t>
            </a:fld>
            <a:endParaRPr lang="en-US"/>
          </a:p>
        </p:txBody>
      </p:sp>
      <p:sp>
        <p:nvSpPr>
          <p:cNvPr id="6" name="Footer Placeholder 5">
            <a:extLst>
              <a:ext uri="{FF2B5EF4-FFF2-40B4-BE49-F238E27FC236}">
                <a16:creationId xmlns:a16="http://schemas.microsoft.com/office/drawing/2014/main" id="{2C178819-94C2-B124-5003-D9375FA6BA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081AF0-A40E-D589-09BD-E10D72FEA6B6}"/>
              </a:ext>
            </a:extLst>
          </p:cNvPr>
          <p:cNvSpPr>
            <a:spLocks noGrp="1"/>
          </p:cNvSpPr>
          <p:nvPr>
            <p:ph type="sldNum" sz="quarter" idx="12"/>
          </p:nvPr>
        </p:nvSpPr>
        <p:spPr/>
        <p:txBody>
          <a:bodyPr/>
          <a:lstStyle/>
          <a:p>
            <a:fld id="{B8D8220E-FD9A-487E-8644-3F1A2F8FEBA0}" type="slidenum">
              <a:rPr lang="en-US" smtClean="0"/>
              <a:t>‹#›</a:t>
            </a:fld>
            <a:endParaRPr lang="en-US"/>
          </a:p>
        </p:txBody>
      </p:sp>
    </p:spTree>
    <p:extLst>
      <p:ext uri="{BB962C8B-B14F-4D97-AF65-F5344CB8AC3E}">
        <p14:creationId xmlns:p14="http://schemas.microsoft.com/office/powerpoint/2010/main" val="1010027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0AEED-03FE-8188-7375-DD48C044AB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69D85D-EA5D-0E04-F738-999DC3AB2D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93F865-A817-85BB-4445-0B9F8E4668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04A5D-76B0-3D19-0042-7AB93D513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1E4BA7-FC98-0625-EF9B-4F5C35A666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0718CB-A365-53CA-2ADF-8DEC1AA9CCD3}"/>
              </a:ext>
            </a:extLst>
          </p:cNvPr>
          <p:cNvSpPr>
            <a:spLocks noGrp="1"/>
          </p:cNvSpPr>
          <p:nvPr>
            <p:ph type="dt" sz="half" idx="10"/>
          </p:nvPr>
        </p:nvSpPr>
        <p:spPr/>
        <p:txBody>
          <a:bodyPr/>
          <a:lstStyle/>
          <a:p>
            <a:fld id="{BD18C219-D94C-44F2-9E55-4E5A6844661C}" type="datetimeFigureOut">
              <a:rPr lang="en-US" smtClean="0"/>
              <a:t>8/14/2023</a:t>
            </a:fld>
            <a:endParaRPr lang="en-US"/>
          </a:p>
        </p:txBody>
      </p:sp>
      <p:sp>
        <p:nvSpPr>
          <p:cNvPr id="8" name="Footer Placeholder 7">
            <a:extLst>
              <a:ext uri="{FF2B5EF4-FFF2-40B4-BE49-F238E27FC236}">
                <a16:creationId xmlns:a16="http://schemas.microsoft.com/office/drawing/2014/main" id="{0B1CAB14-A5A2-879A-87F2-2520A6E65A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93D205-A2FE-10DF-F758-EDE9F92532B2}"/>
              </a:ext>
            </a:extLst>
          </p:cNvPr>
          <p:cNvSpPr>
            <a:spLocks noGrp="1"/>
          </p:cNvSpPr>
          <p:nvPr>
            <p:ph type="sldNum" sz="quarter" idx="12"/>
          </p:nvPr>
        </p:nvSpPr>
        <p:spPr/>
        <p:txBody>
          <a:bodyPr/>
          <a:lstStyle/>
          <a:p>
            <a:fld id="{B8D8220E-FD9A-487E-8644-3F1A2F8FEBA0}" type="slidenum">
              <a:rPr lang="en-US" smtClean="0"/>
              <a:t>‹#›</a:t>
            </a:fld>
            <a:endParaRPr lang="en-US"/>
          </a:p>
        </p:txBody>
      </p:sp>
    </p:spTree>
    <p:extLst>
      <p:ext uri="{BB962C8B-B14F-4D97-AF65-F5344CB8AC3E}">
        <p14:creationId xmlns:p14="http://schemas.microsoft.com/office/powerpoint/2010/main" val="682813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CB50D-F939-A3DF-0351-FAC3307AC0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AD6710-1410-E4C4-7BB1-21D35E209946}"/>
              </a:ext>
            </a:extLst>
          </p:cNvPr>
          <p:cNvSpPr>
            <a:spLocks noGrp="1"/>
          </p:cNvSpPr>
          <p:nvPr>
            <p:ph type="dt" sz="half" idx="10"/>
          </p:nvPr>
        </p:nvSpPr>
        <p:spPr/>
        <p:txBody>
          <a:bodyPr/>
          <a:lstStyle/>
          <a:p>
            <a:fld id="{BD18C219-D94C-44F2-9E55-4E5A6844661C}" type="datetimeFigureOut">
              <a:rPr lang="en-US" smtClean="0"/>
              <a:t>8/14/2023</a:t>
            </a:fld>
            <a:endParaRPr lang="en-US"/>
          </a:p>
        </p:txBody>
      </p:sp>
      <p:sp>
        <p:nvSpPr>
          <p:cNvPr id="4" name="Footer Placeholder 3">
            <a:extLst>
              <a:ext uri="{FF2B5EF4-FFF2-40B4-BE49-F238E27FC236}">
                <a16:creationId xmlns:a16="http://schemas.microsoft.com/office/drawing/2014/main" id="{C021B31F-F5FE-DC82-B6E7-68541053BE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088736-4764-8012-072C-7B416B41FEDA}"/>
              </a:ext>
            </a:extLst>
          </p:cNvPr>
          <p:cNvSpPr>
            <a:spLocks noGrp="1"/>
          </p:cNvSpPr>
          <p:nvPr>
            <p:ph type="sldNum" sz="quarter" idx="12"/>
          </p:nvPr>
        </p:nvSpPr>
        <p:spPr/>
        <p:txBody>
          <a:bodyPr/>
          <a:lstStyle/>
          <a:p>
            <a:fld id="{B8D8220E-FD9A-487E-8644-3F1A2F8FEBA0}" type="slidenum">
              <a:rPr lang="en-US" smtClean="0"/>
              <a:t>‹#›</a:t>
            </a:fld>
            <a:endParaRPr lang="en-US"/>
          </a:p>
        </p:txBody>
      </p:sp>
    </p:spTree>
    <p:extLst>
      <p:ext uri="{BB962C8B-B14F-4D97-AF65-F5344CB8AC3E}">
        <p14:creationId xmlns:p14="http://schemas.microsoft.com/office/powerpoint/2010/main" val="3477870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4FA285-3992-C475-297E-A868F3A67A6B}"/>
              </a:ext>
            </a:extLst>
          </p:cNvPr>
          <p:cNvSpPr>
            <a:spLocks noGrp="1"/>
          </p:cNvSpPr>
          <p:nvPr>
            <p:ph type="dt" sz="half" idx="10"/>
          </p:nvPr>
        </p:nvSpPr>
        <p:spPr/>
        <p:txBody>
          <a:bodyPr/>
          <a:lstStyle/>
          <a:p>
            <a:fld id="{BD18C219-D94C-44F2-9E55-4E5A6844661C}" type="datetimeFigureOut">
              <a:rPr lang="en-US" smtClean="0"/>
              <a:t>8/14/2023</a:t>
            </a:fld>
            <a:endParaRPr lang="en-US"/>
          </a:p>
        </p:txBody>
      </p:sp>
      <p:sp>
        <p:nvSpPr>
          <p:cNvPr id="3" name="Footer Placeholder 2">
            <a:extLst>
              <a:ext uri="{FF2B5EF4-FFF2-40B4-BE49-F238E27FC236}">
                <a16:creationId xmlns:a16="http://schemas.microsoft.com/office/drawing/2014/main" id="{C4E626F3-63BC-A163-3EAE-A1352F03C7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BDC9C4-189F-64DA-64AE-5AFD2C90788B}"/>
              </a:ext>
            </a:extLst>
          </p:cNvPr>
          <p:cNvSpPr>
            <a:spLocks noGrp="1"/>
          </p:cNvSpPr>
          <p:nvPr>
            <p:ph type="sldNum" sz="quarter" idx="12"/>
          </p:nvPr>
        </p:nvSpPr>
        <p:spPr/>
        <p:txBody>
          <a:bodyPr/>
          <a:lstStyle/>
          <a:p>
            <a:fld id="{B8D8220E-FD9A-487E-8644-3F1A2F8FEBA0}" type="slidenum">
              <a:rPr lang="en-US" smtClean="0"/>
              <a:t>‹#›</a:t>
            </a:fld>
            <a:endParaRPr lang="en-US"/>
          </a:p>
        </p:txBody>
      </p:sp>
    </p:spTree>
    <p:extLst>
      <p:ext uri="{BB962C8B-B14F-4D97-AF65-F5344CB8AC3E}">
        <p14:creationId xmlns:p14="http://schemas.microsoft.com/office/powerpoint/2010/main" val="3054683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CA859-A3A5-3F4A-9A80-BE3AF25E27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2C22AD-CFC0-BED3-E196-C9F5C7BC6F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53AE77-58B5-70F8-ABEC-839DC78105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C32020-617E-DB90-FE86-3828B7F8C508}"/>
              </a:ext>
            </a:extLst>
          </p:cNvPr>
          <p:cNvSpPr>
            <a:spLocks noGrp="1"/>
          </p:cNvSpPr>
          <p:nvPr>
            <p:ph type="dt" sz="half" idx="10"/>
          </p:nvPr>
        </p:nvSpPr>
        <p:spPr/>
        <p:txBody>
          <a:bodyPr/>
          <a:lstStyle/>
          <a:p>
            <a:fld id="{BD18C219-D94C-44F2-9E55-4E5A6844661C}" type="datetimeFigureOut">
              <a:rPr lang="en-US" smtClean="0"/>
              <a:t>8/14/2023</a:t>
            </a:fld>
            <a:endParaRPr lang="en-US"/>
          </a:p>
        </p:txBody>
      </p:sp>
      <p:sp>
        <p:nvSpPr>
          <p:cNvPr id="6" name="Footer Placeholder 5">
            <a:extLst>
              <a:ext uri="{FF2B5EF4-FFF2-40B4-BE49-F238E27FC236}">
                <a16:creationId xmlns:a16="http://schemas.microsoft.com/office/drawing/2014/main" id="{EA57D1D3-FF80-03DC-DFF9-074EE34096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9E97C3-BD7B-B701-9A6F-620A2ABC5DCA}"/>
              </a:ext>
            </a:extLst>
          </p:cNvPr>
          <p:cNvSpPr>
            <a:spLocks noGrp="1"/>
          </p:cNvSpPr>
          <p:nvPr>
            <p:ph type="sldNum" sz="quarter" idx="12"/>
          </p:nvPr>
        </p:nvSpPr>
        <p:spPr/>
        <p:txBody>
          <a:bodyPr/>
          <a:lstStyle/>
          <a:p>
            <a:fld id="{B8D8220E-FD9A-487E-8644-3F1A2F8FEBA0}" type="slidenum">
              <a:rPr lang="en-US" smtClean="0"/>
              <a:t>‹#›</a:t>
            </a:fld>
            <a:endParaRPr lang="en-US"/>
          </a:p>
        </p:txBody>
      </p:sp>
    </p:spTree>
    <p:extLst>
      <p:ext uri="{BB962C8B-B14F-4D97-AF65-F5344CB8AC3E}">
        <p14:creationId xmlns:p14="http://schemas.microsoft.com/office/powerpoint/2010/main" val="88597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80478-6D43-EC47-8746-7EA4AF2AC7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74803A-C3A7-E2A1-64BB-1D9F8E46B8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8D5C22-B148-F1AC-C610-03372DE4C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BDB0E2-225E-C263-0D41-51C262BA5D27}"/>
              </a:ext>
            </a:extLst>
          </p:cNvPr>
          <p:cNvSpPr>
            <a:spLocks noGrp="1"/>
          </p:cNvSpPr>
          <p:nvPr>
            <p:ph type="dt" sz="half" idx="10"/>
          </p:nvPr>
        </p:nvSpPr>
        <p:spPr/>
        <p:txBody>
          <a:bodyPr/>
          <a:lstStyle/>
          <a:p>
            <a:fld id="{BD18C219-D94C-44F2-9E55-4E5A6844661C}" type="datetimeFigureOut">
              <a:rPr lang="en-US" smtClean="0"/>
              <a:t>8/14/2023</a:t>
            </a:fld>
            <a:endParaRPr lang="en-US"/>
          </a:p>
        </p:txBody>
      </p:sp>
      <p:sp>
        <p:nvSpPr>
          <p:cNvPr id="6" name="Footer Placeholder 5">
            <a:extLst>
              <a:ext uri="{FF2B5EF4-FFF2-40B4-BE49-F238E27FC236}">
                <a16:creationId xmlns:a16="http://schemas.microsoft.com/office/drawing/2014/main" id="{9C36955A-CF50-6976-C955-8718F76659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9EC32E-F102-E259-80BF-80FD7043BFC7}"/>
              </a:ext>
            </a:extLst>
          </p:cNvPr>
          <p:cNvSpPr>
            <a:spLocks noGrp="1"/>
          </p:cNvSpPr>
          <p:nvPr>
            <p:ph type="sldNum" sz="quarter" idx="12"/>
          </p:nvPr>
        </p:nvSpPr>
        <p:spPr/>
        <p:txBody>
          <a:bodyPr/>
          <a:lstStyle/>
          <a:p>
            <a:fld id="{B8D8220E-FD9A-487E-8644-3F1A2F8FEBA0}" type="slidenum">
              <a:rPr lang="en-US" smtClean="0"/>
              <a:t>‹#›</a:t>
            </a:fld>
            <a:endParaRPr lang="en-US"/>
          </a:p>
        </p:txBody>
      </p:sp>
    </p:spTree>
    <p:extLst>
      <p:ext uri="{BB962C8B-B14F-4D97-AF65-F5344CB8AC3E}">
        <p14:creationId xmlns:p14="http://schemas.microsoft.com/office/powerpoint/2010/main" val="1598221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E98B29-5FF3-8AC9-6D28-D3A42DF48F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D32713-E1AA-8EF0-9222-1A37A2D4E9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39E31F-20EA-0A69-2681-BD8B377FF4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8C219-D94C-44F2-9E55-4E5A6844661C}" type="datetimeFigureOut">
              <a:rPr lang="en-US" smtClean="0"/>
              <a:t>8/14/2023</a:t>
            </a:fld>
            <a:endParaRPr lang="en-US"/>
          </a:p>
        </p:txBody>
      </p:sp>
      <p:sp>
        <p:nvSpPr>
          <p:cNvPr id="5" name="Footer Placeholder 4">
            <a:extLst>
              <a:ext uri="{FF2B5EF4-FFF2-40B4-BE49-F238E27FC236}">
                <a16:creationId xmlns:a16="http://schemas.microsoft.com/office/drawing/2014/main" id="{7181B878-24CE-9E55-0573-43A65650E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95BE0A-4CE7-E392-1A0B-F4D7C6A5F2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8220E-FD9A-487E-8644-3F1A2F8FEBA0}" type="slidenum">
              <a:rPr lang="en-US" smtClean="0"/>
              <a:t>‹#›</a:t>
            </a:fld>
            <a:endParaRPr lang="en-US"/>
          </a:p>
        </p:txBody>
      </p:sp>
    </p:spTree>
    <p:extLst>
      <p:ext uri="{BB962C8B-B14F-4D97-AF65-F5344CB8AC3E}">
        <p14:creationId xmlns:p14="http://schemas.microsoft.com/office/powerpoint/2010/main" val="1154780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5324E-9410-DA8A-83B6-DD424FA1C89B}"/>
              </a:ext>
            </a:extLst>
          </p:cNvPr>
          <p:cNvSpPr>
            <a:spLocks noGrp="1"/>
          </p:cNvSpPr>
          <p:nvPr>
            <p:ph type="ctrTitle"/>
          </p:nvPr>
        </p:nvSpPr>
        <p:spPr/>
        <p:txBody>
          <a:bodyPr/>
          <a:lstStyle/>
          <a:p>
            <a:r>
              <a:rPr lang="en-US"/>
              <a:t>Weathersfield Local Hazard Mitigation Planning</a:t>
            </a:r>
          </a:p>
        </p:txBody>
      </p:sp>
      <p:sp>
        <p:nvSpPr>
          <p:cNvPr id="3" name="Subtitle 2">
            <a:extLst>
              <a:ext uri="{FF2B5EF4-FFF2-40B4-BE49-F238E27FC236}">
                <a16:creationId xmlns:a16="http://schemas.microsoft.com/office/drawing/2014/main" id="{9EA7C071-AB12-0AA4-1F9D-B4EFA75ACFA9}"/>
              </a:ext>
            </a:extLst>
          </p:cNvPr>
          <p:cNvSpPr>
            <a:spLocks noGrp="1"/>
          </p:cNvSpPr>
          <p:nvPr>
            <p:ph type="subTitle" idx="1"/>
          </p:nvPr>
        </p:nvSpPr>
        <p:spPr/>
        <p:txBody>
          <a:bodyPr/>
          <a:lstStyle/>
          <a:p>
            <a:r>
              <a:rPr lang="en-US"/>
              <a:t>Thursday May 25</a:t>
            </a:r>
            <a:r>
              <a:rPr lang="en-US" baseline="30000"/>
              <a:t>th</a:t>
            </a:r>
            <a:r>
              <a:rPr lang="en-US"/>
              <a:t> </a:t>
            </a:r>
          </a:p>
          <a:p>
            <a:r>
              <a:rPr lang="en-US"/>
              <a:t>6:30pm at the 1879 Schoolhouse</a:t>
            </a:r>
          </a:p>
        </p:txBody>
      </p:sp>
    </p:spTree>
    <p:extLst>
      <p:ext uri="{BB962C8B-B14F-4D97-AF65-F5344CB8AC3E}">
        <p14:creationId xmlns:p14="http://schemas.microsoft.com/office/powerpoint/2010/main" val="3759692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2DC980-2CE8-FD9C-50A1-8E63F91CA5DA}"/>
              </a:ext>
            </a:extLst>
          </p:cNvPr>
          <p:cNvPicPr>
            <a:picLocks noChangeAspect="1"/>
          </p:cNvPicPr>
          <p:nvPr/>
        </p:nvPicPr>
        <p:blipFill>
          <a:blip r:embed="rId2"/>
          <a:stretch>
            <a:fillRect/>
          </a:stretch>
        </p:blipFill>
        <p:spPr>
          <a:xfrm>
            <a:off x="2887727" y="296005"/>
            <a:ext cx="6416545" cy="6265989"/>
          </a:xfrm>
          <a:prstGeom prst="rect">
            <a:avLst/>
          </a:prstGeom>
        </p:spPr>
      </p:pic>
    </p:spTree>
    <p:extLst>
      <p:ext uri="{BB962C8B-B14F-4D97-AF65-F5344CB8AC3E}">
        <p14:creationId xmlns:p14="http://schemas.microsoft.com/office/powerpoint/2010/main" val="485049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AA3DF-FBB8-3B35-9897-564E1B42A979}"/>
              </a:ext>
            </a:extLst>
          </p:cNvPr>
          <p:cNvSpPr>
            <a:spLocks noGrp="1"/>
          </p:cNvSpPr>
          <p:nvPr>
            <p:ph type="title"/>
          </p:nvPr>
        </p:nvSpPr>
        <p:spPr/>
        <p:txBody>
          <a:bodyPr/>
          <a:lstStyle/>
          <a:p>
            <a:r>
              <a:rPr lang="en-US"/>
              <a:t>Fluvial erosion</a:t>
            </a:r>
          </a:p>
        </p:txBody>
      </p:sp>
      <p:sp>
        <p:nvSpPr>
          <p:cNvPr id="3" name="Content Placeholder 2">
            <a:extLst>
              <a:ext uri="{FF2B5EF4-FFF2-40B4-BE49-F238E27FC236}">
                <a16:creationId xmlns:a16="http://schemas.microsoft.com/office/drawing/2014/main" id="{90EE7EDC-1DC6-AD5F-86C0-3D6E855D0085}"/>
              </a:ext>
            </a:extLst>
          </p:cNvPr>
          <p:cNvSpPr>
            <a:spLocks noGrp="1"/>
          </p:cNvSpPr>
          <p:nvPr>
            <p:ph idx="1"/>
          </p:nvPr>
        </p:nvSpPr>
        <p:spPr/>
        <p:txBody>
          <a:bodyPr/>
          <a:lstStyle/>
          <a:p>
            <a:r>
              <a:rPr lang="en-US"/>
              <a:t>Tropical Storm Irene:</a:t>
            </a:r>
          </a:p>
          <a:p>
            <a:pPr lvl="1"/>
            <a:r>
              <a:rPr lang="en-US"/>
              <a:t>The total road and bridge damage sustained by the Town of Weathersfield is estimated at over half a million dollars.</a:t>
            </a:r>
          </a:p>
          <a:p>
            <a:pPr lvl="1"/>
            <a:r>
              <a:rPr lang="en-US"/>
              <a:t>Numerous culverts required either replacement or repair</a:t>
            </a:r>
          </a:p>
          <a:p>
            <a:pPr lvl="1"/>
            <a:r>
              <a:rPr lang="en-US"/>
              <a:t>Significant damage occurred to Routes 131 and 106 in both Weathersfield and Cavendish during Tropical Storm Irene. </a:t>
            </a:r>
          </a:p>
          <a:p>
            <a:pPr lvl="1"/>
            <a:r>
              <a:rPr lang="en-US"/>
              <a:t>During Tropical Storm Irene, the North Branch caused substantial damage at the bridge on Ascutney Basin Road and Branch Brook caused significant damage to Branch Brook Road and VT Route 131. </a:t>
            </a:r>
          </a:p>
        </p:txBody>
      </p:sp>
    </p:spTree>
    <p:extLst>
      <p:ext uri="{BB962C8B-B14F-4D97-AF65-F5344CB8AC3E}">
        <p14:creationId xmlns:p14="http://schemas.microsoft.com/office/powerpoint/2010/main" val="3265853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423CB-33EF-1036-1C92-A67B782A1CC9}"/>
              </a:ext>
            </a:extLst>
          </p:cNvPr>
          <p:cNvSpPr>
            <a:spLocks noGrp="1"/>
          </p:cNvSpPr>
          <p:nvPr>
            <p:ph type="title"/>
          </p:nvPr>
        </p:nvSpPr>
        <p:spPr/>
        <p:txBody>
          <a:bodyPr/>
          <a:lstStyle/>
          <a:p>
            <a:r>
              <a:rPr lang="en-US" dirty="0"/>
              <a:t>Ice Storm</a:t>
            </a:r>
          </a:p>
        </p:txBody>
      </p:sp>
      <p:pic>
        <p:nvPicPr>
          <p:cNvPr id="9" name="Picture 8" descr="A map of the state of vermont&#10;&#10;Description automatically generated with medium confidence">
            <a:extLst>
              <a:ext uri="{FF2B5EF4-FFF2-40B4-BE49-F238E27FC236}">
                <a16:creationId xmlns:a16="http://schemas.microsoft.com/office/drawing/2014/main" id="{21826CEF-99A9-F172-F81F-E3DBDA6623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554" y="1275351"/>
            <a:ext cx="3543795" cy="5420481"/>
          </a:xfrm>
          <a:prstGeom prst="rect">
            <a:avLst/>
          </a:prstGeom>
        </p:spPr>
      </p:pic>
      <p:sp>
        <p:nvSpPr>
          <p:cNvPr id="11" name="TextBox 10">
            <a:extLst>
              <a:ext uri="{FF2B5EF4-FFF2-40B4-BE49-F238E27FC236}">
                <a16:creationId xmlns:a16="http://schemas.microsoft.com/office/drawing/2014/main" id="{E22C93DA-18CF-00FA-B2BF-346160E398D6}"/>
              </a:ext>
            </a:extLst>
          </p:cNvPr>
          <p:cNvSpPr txBox="1"/>
          <p:nvPr/>
        </p:nvSpPr>
        <p:spPr>
          <a:xfrm>
            <a:off x="838200" y="1690688"/>
            <a:ext cx="6097656" cy="1569660"/>
          </a:xfrm>
          <a:prstGeom prst="rect">
            <a:avLst/>
          </a:prstGeom>
          <a:noFill/>
        </p:spPr>
        <p:txBody>
          <a:bodyPr wrap="square">
            <a:spAutoFit/>
          </a:bodyPr>
          <a:lstStyle/>
          <a:p>
            <a:pPr marL="0" marR="0">
              <a:spcBef>
                <a:spcPts val="0"/>
              </a:spcBef>
              <a:spcAft>
                <a:spcPts val="800"/>
              </a:spcAft>
            </a:pPr>
            <a:r>
              <a:rPr lang="en-US" sz="2400" dirty="0">
                <a:solidFill>
                  <a:srgbClr val="000000"/>
                </a:solidFill>
                <a:effectLst/>
                <a:ea typeface="Calibri" panose="020F0502020204030204" pitchFamily="34" charset="0"/>
              </a:rPr>
              <a:t>DR-4207 occurred over a four-day period in mid-December 2014 when heavy, wet snow and ice resulted in more than 175,000 power outages in Windsor County.</a:t>
            </a:r>
            <a:endParaRPr lang="en-US" sz="2400" dirty="0">
              <a:effectLst/>
              <a:ea typeface="Calibri" panose="020F0502020204030204" pitchFamily="34" charset="0"/>
            </a:endParaRPr>
          </a:p>
        </p:txBody>
      </p:sp>
    </p:spTree>
    <p:extLst>
      <p:ext uri="{BB962C8B-B14F-4D97-AF65-F5344CB8AC3E}">
        <p14:creationId xmlns:p14="http://schemas.microsoft.com/office/powerpoint/2010/main" val="2631622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423CB-33EF-1036-1C92-A67B782A1CC9}"/>
              </a:ext>
            </a:extLst>
          </p:cNvPr>
          <p:cNvSpPr>
            <a:spLocks noGrp="1"/>
          </p:cNvSpPr>
          <p:nvPr>
            <p:ph type="title"/>
          </p:nvPr>
        </p:nvSpPr>
        <p:spPr/>
        <p:txBody>
          <a:bodyPr/>
          <a:lstStyle/>
          <a:p>
            <a:r>
              <a:rPr lang="en-US"/>
              <a:t>Snow</a:t>
            </a:r>
          </a:p>
        </p:txBody>
      </p:sp>
      <p:pic>
        <p:nvPicPr>
          <p:cNvPr id="5" name="Picture 4">
            <a:extLst>
              <a:ext uri="{FF2B5EF4-FFF2-40B4-BE49-F238E27FC236}">
                <a16:creationId xmlns:a16="http://schemas.microsoft.com/office/drawing/2014/main" id="{601580D4-E5B5-9504-8A8B-2B56937C5AE7}"/>
              </a:ext>
            </a:extLst>
          </p:cNvPr>
          <p:cNvPicPr>
            <a:picLocks noChangeAspect="1"/>
          </p:cNvPicPr>
          <p:nvPr/>
        </p:nvPicPr>
        <p:blipFill>
          <a:blip r:embed="rId2"/>
          <a:stretch>
            <a:fillRect/>
          </a:stretch>
        </p:blipFill>
        <p:spPr>
          <a:xfrm>
            <a:off x="4553711" y="286232"/>
            <a:ext cx="7357903" cy="5905846"/>
          </a:xfrm>
          <a:prstGeom prst="rect">
            <a:avLst/>
          </a:prstGeom>
        </p:spPr>
      </p:pic>
      <p:sp>
        <p:nvSpPr>
          <p:cNvPr id="6" name="TextBox 5">
            <a:extLst>
              <a:ext uri="{FF2B5EF4-FFF2-40B4-BE49-F238E27FC236}">
                <a16:creationId xmlns:a16="http://schemas.microsoft.com/office/drawing/2014/main" id="{22746FD8-CB8A-7606-FF2D-70F9C69688A7}"/>
              </a:ext>
            </a:extLst>
          </p:cNvPr>
          <p:cNvSpPr txBox="1"/>
          <p:nvPr/>
        </p:nvSpPr>
        <p:spPr>
          <a:xfrm>
            <a:off x="838200" y="1653160"/>
            <a:ext cx="3093720" cy="1569660"/>
          </a:xfrm>
          <a:prstGeom prst="rect">
            <a:avLst/>
          </a:prstGeom>
          <a:noFill/>
        </p:spPr>
        <p:txBody>
          <a:bodyPr wrap="square" rtlCol="0">
            <a:spAutoFit/>
          </a:bodyPr>
          <a:lstStyle/>
          <a:p>
            <a:r>
              <a:rPr lang="en-US" sz="3200"/>
              <a:t>Trend: </a:t>
            </a:r>
          </a:p>
          <a:p>
            <a:r>
              <a:rPr lang="en-US" sz="3200"/>
              <a:t>Less snowfall each year</a:t>
            </a:r>
          </a:p>
        </p:txBody>
      </p:sp>
      <p:pic>
        <p:nvPicPr>
          <p:cNvPr id="3" name="Picture 2" descr="A group of people shoveling snow on a roof&#10;&#10;Description automatically generated with medium confidence">
            <a:extLst>
              <a:ext uri="{FF2B5EF4-FFF2-40B4-BE49-F238E27FC236}">
                <a16:creationId xmlns:a16="http://schemas.microsoft.com/office/drawing/2014/main" id="{F1A4B7A5-DE93-6921-AAB4-68B6B6FC1D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822" y="3222820"/>
            <a:ext cx="3883890" cy="2899145"/>
          </a:xfrm>
          <a:prstGeom prst="rect">
            <a:avLst/>
          </a:prstGeom>
        </p:spPr>
      </p:pic>
    </p:spTree>
    <p:extLst>
      <p:ext uri="{BB962C8B-B14F-4D97-AF65-F5344CB8AC3E}">
        <p14:creationId xmlns:p14="http://schemas.microsoft.com/office/powerpoint/2010/main" val="3003623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6FB9F-ED0D-FE66-D1F0-5310BA1164B6}"/>
              </a:ext>
            </a:extLst>
          </p:cNvPr>
          <p:cNvSpPr>
            <a:spLocks noGrp="1"/>
          </p:cNvSpPr>
          <p:nvPr>
            <p:ph type="title"/>
          </p:nvPr>
        </p:nvSpPr>
        <p:spPr/>
        <p:txBody>
          <a:bodyPr/>
          <a:lstStyle/>
          <a:p>
            <a:r>
              <a:rPr lang="en-US"/>
              <a:t>Total Snowfall (2018-2023)</a:t>
            </a:r>
          </a:p>
        </p:txBody>
      </p:sp>
      <p:sp>
        <p:nvSpPr>
          <p:cNvPr id="3" name="Content Placeholder 2">
            <a:extLst>
              <a:ext uri="{FF2B5EF4-FFF2-40B4-BE49-F238E27FC236}">
                <a16:creationId xmlns:a16="http://schemas.microsoft.com/office/drawing/2014/main" id="{7065BD56-D6E1-A55D-AC1A-0B1ECCC1F07E}"/>
              </a:ext>
            </a:extLst>
          </p:cNvPr>
          <p:cNvSpPr>
            <a:spLocks noGrp="1"/>
          </p:cNvSpPr>
          <p:nvPr>
            <p:ph idx="1"/>
          </p:nvPr>
        </p:nvSpPr>
        <p:spPr>
          <a:xfrm>
            <a:off x="838200" y="1825625"/>
            <a:ext cx="4639056" cy="4351338"/>
          </a:xfrm>
        </p:spPr>
        <p:txBody>
          <a:bodyPr>
            <a:normAutofit/>
          </a:bodyPr>
          <a:lstStyle/>
          <a:p>
            <a:r>
              <a:rPr lang="en-US" dirty="0"/>
              <a:t>Jan 10, 2019: 7 inches</a:t>
            </a:r>
          </a:p>
          <a:p>
            <a:r>
              <a:rPr lang="en-US" b="1" dirty="0"/>
              <a:t>Jan 20, 2019: 11 inches</a:t>
            </a:r>
          </a:p>
          <a:p>
            <a:r>
              <a:rPr lang="en-US" dirty="0"/>
              <a:t>Jan 29, 2019: 6 inches</a:t>
            </a:r>
          </a:p>
          <a:p>
            <a:r>
              <a:rPr lang="en-US" dirty="0"/>
              <a:t>Jan 19, 2020: 6 inches</a:t>
            </a:r>
          </a:p>
          <a:p>
            <a:r>
              <a:rPr lang="en-US" b="1" dirty="0"/>
              <a:t>Dec 17, 2020: 32 inches</a:t>
            </a:r>
          </a:p>
          <a:p>
            <a:r>
              <a:rPr lang="en-US" dirty="0"/>
              <a:t>Feb 2, 2021: 8 inches</a:t>
            </a:r>
          </a:p>
          <a:p>
            <a:r>
              <a:rPr lang="en-US" dirty="0"/>
              <a:t>April 16, 2021: 7 inches</a:t>
            </a:r>
          </a:p>
          <a:p>
            <a:r>
              <a:rPr lang="en-US" dirty="0"/>
              <a:t>Dec 19, 2021: 7 inches</a:t>
            </a:r>
          </a:p>
          <a:p>
            <a:endParaRPr lang="en-US" dirty="0"/>
          </a:p>
          <a:p>
            <a:endParaRPr lang="en-US" dirty="0"/>
          </a:p>
          <a:p>
            <a:endParaRPr lang="en-US" dirty="0"/>
          </a:p>
        </p:txBody>
      </p:sp>
      <p:sp>
        <p:nvSpPr>
          <p:cNvPr id="5" name="TextBox 4">
            <a:extLst>
              <a:ext uri="{FF2B5EF4-FFF2-40B4-BE49-F238E27FC236}">
                <a16:creationId xmlns:a16="http://schemas.microsoft.com/office/drawing/2014/main" id="{6ACC67A7-2756-B345-A17A-B2B32288148A}"/>
              </a:ext>
            </a:extLst>
          </p:cNvPr>
          <p:cNvSpPr txBox="1"/>
          <p:nvPr/>
        </p:nvSpPr>
        <p:spPr>
          <a:xfrm>
            <a:off x="5565648" y="1816481"/>
            <a:ext cx="6094476" cy="3108543"/>
          </a:xfrm>
          <a:prstGeom prst="rect">
            <a:avLst/>
          </a:prstGeom>
          <a:noFill/>
        </p:spPr>
        <p:txBody>
          <a:bodyPr wrap="square">
            <a:spAutoFit/>
          </a:bodyPr>
          <a:lstStyle/>
          <a:p>
            <a:pPr marL="457200" indent="-457200">
              <a:buFont typeface="Arial" panose="020B0604020202020204" pitchFamily="34" charset="0"/>
              <a:buChar char="•"/>
            </a:pPr>
            <a:r>
              <a:rPr lang="en-US" sz="2800" b="1"/>
              <a:t>Jan 17, 2022: 9 inches</a:t>
            </a:r>
          </a:p>
          <a:p>
            <a:pPr marL="457200" indent="-457200">
              <a:buFont typeface="Arial" panose="020B0604020202020204" pitchFamily="34" charset="0"/>
              <a:buChar char="•"/>
            </a:pPr>
            <a:r>
              <a:rPr lang="en-US" sz="2800"/>
              <a:t>Feb 5, 2022: 6 inches</a:t>
            </a:r>
          </a:p>
          <a:p>
            <a:pPr marL="457200" indent="-457200">
              <a:buFont typeface="Arial" panose="020B0604020202020204" pitchFamily="34" charset="0"/>
              <a:buChar char="•"/>
            </a:pPr>
            <a:r>
              <a:rPr lang="en-US" sz="2800"/>
              <a:t>Feb 26, 2022: 7 inches</a:t>
            </a:r>
          </a:p>
          <a:p>
            <a:pPr marL="457200" indent="-457200">
              <a:buFont typeface="Arial" panose="020B0604020202020204" pitchFamily="34" charset="0"/>
              <a:buChar char="•"/>
            </a:pPr>
            <a:r>
              <a:rPr lang="en-US" sz="2800" b="1"/>
              <a:t>Dec 17, 2022: 24 inches</a:t>
            </a:r>
          </a:p>
          <a:p>
            <a:pPr marL="457200" indent="-457200">
              <a:buFont typeface="Arial" panose="020B0604020202020204" pitchFamily="34" charset="0"/>
              <a:buChar char="•"/>
            </a:pPr>
            <a:r>
              <a:rPr lang="en-US" sz="2800"/>
              <a:t>Jan 23, 2023: 8 inches</a:t>
            </a:r>
          </a:p>
          <a:p>
            <a:pPr marL="457200" indent="-457200">
              <a:buFont typeface="Arial" panose="020B0604020202020204" pitchFamily="34" charset="0"/>
              <a:buChar char="•"/>
            </a:pPr>
            <a:r>
              <a:rPr lang="en-US" sz="2800" b="1"/>
              <a:t>Mar 4, 2023: 10 inches</a:t>
            </a:r>
          </a:p>
          <a:p>
            <a:pPr marL="457200" indent="-457200">
              <a:buFont typeface="Arial" panose="020B0604020202020204" pitchFamily="34" charset="0"/>
              <a:buChar char="•"/>
            </a:pPr>
            <a:r>
              <a:rPr lang="en-US" sz="2800" b="1"/>
              <a:t>Mar 16, 2023: 9 inches</a:t>
            </a:r>
          </a:p>
        </p:txBody>
      </p:sp>
    </p:spTree>
    <p:extLst>
      <p:ext uri="{BB962C8B-B14F-4D97-AF65-F5344CB8AC3E}">
        <p14:creationId xmlns:p14="http://schemas.microsoft.com/office/powerpoint/2010/main" val="1694808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0FF293-E919-39B4-29FC-1C9FA49E564F}"/>
              </a:ext>
            </a:extLst>
          </p:cNvPr>
          <p:cNvSpPr>
            <a:spLocks noGrp="1"/>
          </p:cNvSpPr>
          <p:nvPr>
            <p:ph type="title"/>
          </p:nvPr>
        </p:nvSpPr>
        <p:spPr/>
        <p:txBody>
          <a:bodyPr/>
          <a:lstStyle/>
          <a:p>
            <a:r>
              <a:rPr lang="en-US" dirty="0"/>
              <a:t>High Winds</a:t>
            </a:r>
          </a:p>
        </p:txBody>
      </p:sp>
      <p:pic>
        <p:nvPicPr>
          <p:cNvPr id="5" name="Content Placeholder 4" descr="A map of the state of vermont&#10;&#10;Description automatically generated with medium confidence">
            <a:extLst>
              <a:ext uri="{FF2B5EF4-FFF2-40B4-BE49-F238E27FC236}">
                <a16:creationId xmlns:a16="http://schemas.microsoft.com/office/drawing/2014/main" id="{18C94C6A-60FE-91F2-F7EC-CC5B739FFAA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71791" y="230797"/>
            <a:ext cx="3852407" cy="6262078"/>
          </a:xfrm>
        </p:spPr>
      </p:pic>
      <p:sp>
        <p:nvSpPr>
          <p:cNvPr id="6" name="Rectangle 1">
            <a:extLst>
              <a:ext uri="{FF2B5EF4-FFF2-40B4-BE49-F238E27FC236}">
                <a16:creationId xmlns:a16="http://schemas.microsoft.com/office/drawing/2014/main" id="{C2F269D3-FB6E-9FF6-30FF-E4151359EFFA}"/>
              </a:ext>
            </a:extLst>
          </p:cNvPr>
          <p:cNvSpPr>
            <a:spLocks noChangeArrowheads="1"/>
          </p:cNvSpPr>
          <p:nvPr/>
        </p:nvSpPr>
        <p:spPr bwMode="auto">
          <a:xfrm>
            <a:off x="736158" y="1971835"/>
            <a:ext cx="6867277"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ea typeface="Calibri" panose="020F0502020204030204" pitchFamily="34" charset="0"/>
              </a:rPr>
              <a:t>High winds during this April storm resulted in many trees down and damage to some private homes and public infrastructure, primarily in Southern Vermont. The Town of Windsor received assistance for this declaration. </a:t>
            </a:r>
            <a:br>
              <a:rPr kumimoji="0" lang="en-US" altLang="en-US" sz="2400" b="0" i="0" u="none" strike="noStrike" cap="none" normalizeH="0" baseline="0" dirty="0">
                <a:ln>
                  <a:noFill/>
                </a:ln>
                <a:solidFill>
                  <a:srgbClr val="000000"/>
                </a:solidFill>
                <a:effectLst/>
                <a:ea typeface="Calibri" panose="020F0502020204030204" pitchFamily="34" charset="0"/>
              </a:rPr>
            </a:br>
            <a:br>
              <a:rPr kumimoji="0" lang="en-US" altLang="en-US" sz="2400" b="0" i="0" u="none" strike="noStrike" cap="none" normalizeH="0" baseline="0" dirty="0">
                <a:ln>
                  <a:noFill/>
                </a:ln>
                <a:solidFill>
                  <a:srgbClr val="000000"/>
                </a:solidFill>
                <a:effectLst/>
                <a:ea typeface="Calibri" panose="020F0502020204030204" pitchFamily="34" charset="0"/>
              </a:rPr>
            </a:br>
            <a:endParaRPr kumimoji="0" lang="en-US" altLang="en-US" sz="4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29326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423CB-33EF-1036-1C92-A67B782A1CC9}"/>
              </a:ext>
            </a:extLst>
          </p:cNvPr>
          <p:cNvSpPr>
            <a:spLocks noGrp="1"/>
          </p:cNvSpPr>
          <p:nvPr>
            <p:ph type="title"/>
          </p:nvPr>
        </p:nvSpPr>
        <p:spPr/>
        <p:txBody>
          <a:bodyPr/>
          <a:lstStyle/>
          <a:p>
            <a:r>
              <a:rPr lang="en-US"/>
              <a:t>Extreme Cold	</a:t>
            </a:r>
          </a:p>
        </p:txBody>
      </p:sp>
      <p:sp>
        <p:nvSpPr>
          <p:cNvPr id="3" name="Content Placeholder 2">
            <a:extLst>
              <a:ext uri="{FF2B5EF4-FFF2-40B4-BE49-F238E27FC236}">
                <a16:creationId xmlns:a16="http://schemas.microsoft.com/office/drawing/2014/main" id="{C891BB37-6BF6-BBC4-0A0C-EAEEFBBF396E}"/>
              </a:ext>
            </a:extLst>
          </p:cNvPr>
          <p:cNvSpPr>
            <a:spLocks noGrp="1"/>
          </p:cNvSpPr>
          <p:nvPr>
            <p:ph idx="1"/>
          </p:nvPr>
        </p:nvSpPr>
        <p:spPr/>
        <p:txBody>
          <a:bodyPr>
            <a:normAutofit fontScale="85000" lnSpcReduction="20000"/>
          </a:bodyPr>
          <a:lstStyle/>
          <a:p>
            <a:r>
              <a:rPr lang="en-US"/>
              <a:t>January 14-15, 2022</a:t>
            </a:r>
          </a:p>
          <a:p>
            <a:pPr lvl="1"/>
            <a:r>
              <a:rPr lang="en-US"/>
              <a:t>Dangerously cold wind chills of 25 to 35 below zero were observed across the region with actual air temperatures of 10 to 15 below zero Friday evening through midday Saturday. </a:t>
            </a:r>
          </a:p>
          <a:p>
            <a:pPr lvl="1"/>
            <a:r>
              <a:rPr lang="en-US"/>
              <a:t>Overnight minimum temperatures Saturday night-Sunday morning were 10 to 20 below zero with calm/light winds.</a:t>
            </a:r>
          </a:p>
          <a:p>
            <a:r>
              <a:rPr lang="en-US"/>
              <a:t>January 7-8, 2015</a:t>
            </a:r>
          </a:p>
          <a:p>
            <a:pPr lvl="1"/>
            <a:r>
              <a:rPr lang="en-US"/>
              <a:t>Temperatures by early evening of January 7th were zero to 10 above zero with winds of 15 to 30 mph that created wind chills colder than 20 to 30 below zero through the overnight into the morning hours of January 8th. </a:t>
            </a:r>
          </a:p>
          <a:p>
            <a:pPr lvl="1"/>
            <a:r>
              <a:rPr lang="en-US"/>
              <a:t>Actual morning low temperatures on January 8th were 10 below to 20 below zero in Windsor county</a:t>
            </a:r>
          </a:p>
          <a:p>
            <a:r>
              <a:rPr lang="en-US"/>
              <a:t>January 2009: 29 below in Windsor County</a:t>
            </a:r>
          </a:p>
          <a:p>
            <a:r>
              <a:rPr lang="en-US"/>
              <a:t>March 2007: 17 below in Windsor County</a:t>
            </a:r>
          </a:p>
          <a:p>
            <a:r>
              <a:rPr lang="en-US"/>
              <a:t>January 2007: 11 below in Windsor County</a:t>
            </a:r>
          </a:p>
        </p:txBody>
      </p:sp>
    </p:spTree>
    <p:extLst>
      <p:ext uri="{BB962C8B-B14F-4D97-AF65-F5344CB8AC3E}">
        <p14:creationId xmlns:p14="http://schemas.microsoft.com/office/powerpoint/2010/main" val="2838201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423CB-33EF-1036-1C92-A67B782A1CC9}"/>
              </a:ext>
            </a:extLst>
          </p:cNvPr>
          <p:cNvSpPr>
            <a:spLocks noGrp="1"/>
          </p:cNvSpPr>
          <p:nvPr>
            <p:ph type="title"/>
          </p:nvPr>
        </p:nvSpPr>
        <p:spPr/>
        <p:txBody>
          <a:bodyPr/>
          <a:lstStyle/>
          <a:p>
            <a:r>
              <a:rPr lang="en-US"/>
              <a:t>Extreme Heat</a:t>
            </a:r>
          </a:p>
        </p:txBody>
      </p:sp>
      <p:sp>
        <p:nvSpPr>
          <p:cNvPr id="3" name="Content Placeholder 2">
            <a:extLst>
              <a:ext uri="{FF2B5EF4-FFF2-40B4-BE49-F238E27FC236}">
                <a16:creationId xmlns:a16="http://schemas.microsoft.com/office/drawing/2014/main" id="{C891BB37-6BF6-BBC4-0A0C-EAEEFBBF396E}"/>
              </a:ext>
            </a:extLst>
          </p:cNvPr>
          <p:cNvSpPr>
            <a:spLocks noGrp="1"/>
          </p:cNvSpPr>
          <p:nvPr>
            <p:ph idx="1"/>
          </p:nvPr>
        </p:nvSpPr>
        <p:spPr/>
        <p:txBody>
          <a:bodyPr/>
          <a:lstStyle/>
          <a:p>
            <a:r>
              <a:rPr lang="en-US"/>
              <a:t>July 2018 – Heat wave between June 30</a:t>
            </a:r>
            <a:r>
              <a:rPr lang="en-US" baseline="30000"/>
              <a:t>th</a:t>
            </a:r>
            <a:r>
              <a:rPr lang="en-US"/>
              <a:t> and July 5</a:t>
            </a:r>
            <a:r>
              <a:rPr lang="en-US" baseline="30000"/>
              <a:t>th</a:t>
            </a:r>
          </a:p>
          <a:p>
            <a:pPr lvl="1"/>
            <a:r>
              <a:rPr lang="en-US"/>
              <a:t>High temperatures exceeded 90 degrees for at least 5 of the six days</a:t>
            </a:r>
          </a:p>
          <a:p>
            <a:pPr lvl="1"/>
            <a:r>
              <a:rPr lang="en-US"/>
              <a:t>In many locations, temperatures were above 85 degrees for 7 days.</a:t>
            </a:r>
          </a:p>
          <a:p>
            <a:pPr lvl="1"/>
            <a:r>
              <a:rPr lang="en-US"/>
              <a:t>Increased hospitalization visits, 4 deaths (regionally)</a:t>
            </a:r>
          </a:p>
          <a:p>
            <a:r>
              <a:rPr lang="en-US"/>
              <a:t>June 2020 – Heat wave between June 18</a:t>
            </a:r>
            <a:r>
              <a:rPr lang="en-US" baseline="30000"/>
              <a:t>th</a:t>
            </a:r>
            <a:r>
              <a:rPr lang="en-US"/>
              <a:t> and June 23</a:t>
            </a:r>
            <a:r>
              <a:rPr lang="en-US" baseline="30000"/>
              <a:t>rd</a:t>
            </a:r>
            <a:endParaRPr lang="en-US"/>
          </a:p>
          <a:p>
            <a:pPr lvl="1"/>
            <a:r>
              <a:rPr lang="en-US"/>
              <a:t>High temperatures exceeded 90 degrees for up to 6 consecutive days</a:t>
            </a:r>
          </a:p>
        </p:txBody>
      </p:sp>
    </p:spTree>
    <p:extLst>
      <p:ext uri="{BB962C8B-B14F-4D97-AF65-F5344CB8AC3E}">
        <p14:creationId xmlns:p14="http://schemas.microsoft.com/office/powerpoint/2010/main" val="976840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with blue and orange lines&#10;&#10;Description automatically generated with low confidence">
            <a:extLst>
              <a:ext uri="{FF2B5EF4-FFF2-40B4-BE49-F238E27FC236}">
                <a16:creationId xmlns:a16="http://schemas.microsoft.com/office/drawing/2014/main" id="{982A4EC6-2E0B-846B-5BBD-1F7F5C8249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8680" y="254633"/>
            <a:ext cx="7914640" cy="6348734"/>
          </a:xfrm>
        </p:spPr>
      </p:pic>
    </p:spTree>
    <p:extLst>
      <p:ext uri="{BB962C8B-B14F-4D97-AF65-F5344CB8AC3E}">
        <p14:creationId xmlns:p14="http://schemas.microsoft.com/office/powerpoint/2010/main" val="2622215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423CB-33EF-1036-1C92-A67B782A1CC9}"/>
              </a:ext>
            </a:extLst>
          </p:cNvPr>
          <p:cNvSpPr>
            <a:spLocks noGrp="1"/>
          </p:cNvSpPr>
          <p:nvPr>
            <p:ph type="title"/>
          </p:nvPr>
        </p:nvSpPr>
        <p:spPr/>
        <p:txBody>
          <a:bodyPr/>
          <a:lstStyle/>
          <a:p>
            <a:r>
              <a:rPr lang="en-US"/>
              <a:t>Drought</a:t>
            </a:r>
          </a:p>
        </p:txBody>
      </p:sp>
      <p:sp>
        <p:nvSpPr>
          <p:cNvPr id="3" name="Content Placeholder 2">
            <a:extLst>
              <a:ext uri="{FF2B5EF4-FFF2-40B4-BE49-F238E27FC236}">
                <a16:creationId xmlns:a16="http://schemas.microsoft.com/office/drawing/2014/main" id="{C891BB37-6BF6-BBC4-0A0C-EAEEFBBF396E}"/>
              </a:ext>
            </a:extLst>
          </p:cNvPr>
          <p:cNvSpPr>
            <a:spLocks noGrp="1"/>
          </p:cNvSpPr>
          <p:nvPr>
            <p:ph idx="1"/>
          </p:nvPr>
        </p:nvSpPr>
        <p:spPr/>
        <p:txBody>
          <a:bodyPr/>
          <a:lstStyle/>
          <a:p>
            <a:r>
              <a:rPr lang="en-US"/>
              <a:t>Since 2000, there have been four distinct periods of Severe to Moderate Drought in Vermont. </a:t>
            </a:r>
          </a:p>
          <a:p>
            <a:pPr marL="0" indent="0">
              <a:buNone/>
            </a:pPr>
            <a:endParaRPr lang="en-US"/>
          </a:p>
        </p:txBody>
      </p:sp>
      <p:pic>
        <p:nvPicPr>
          <p:cNvPr id="5" name="Picture 4">
            <a:extLst>
              <a:ext uri="{FF2B5EF4-FFF2-40B4-BE49-F238E27FC236}">
                <a16:creationId xmlns:a16="http://schemas.microsoft.com/office/drawing/2014/main" id="{B57CA332-A034-1F05-487E-0F28EA0516FE}"/>
              </a:ext>
            </a:extLst>
          </p:cNvPr>
          <p:cNvPicPr>
            <a:picLocks noChangeAspect="1"/>
          </p:cNvPicPr>
          <p:nvPr/>
        </p:nvPicPr>
        <p:blipFill>
          <a:blip r:embed="rId2"/>
          <a:stretch>
            <a:fillRect/>
          </a:stretch>
        </p:blipFill>
        <p:spPr>
          <a:xfrm>
            <a:off x="1665472" y="2821511"/>
            <a:ext cx="8861055" cy="3671364"/>
          </a:xfrm>
          <a:prstGeom prst="rect">
            <a:avLst/>
          </a:prstGeom>
        </p:spPr>
      </p:pic>
    </p:spTree>
    <p:extLst>
      <p:ext uri="{BB962C8B-B14F-4D97-AF65-F5344CB8AC3E}">
        <p14:creationId xmlns:p14="http://schemas.microsoft.com/office/powerpoint/2010/main" val="701116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50A030-07D1-8D76-7EAE-5B6D16ADBE25}"/>
              </a:ext>
            </a:extLst>
          </p:cNvPr>
          <p:cNvPicPr>
            <a:picLocks noChangeAspect="1"/>
          </p:cNvPicPr>
          <p:nvPr/>
        </p:nvPicPr>
        <p:blipFill>
          <a:blip r:embed="rId2"/>
          <a:stretch>
            <a:fillRect/>
          </a:stretch>
        </p:blipFill>
        <p:spPr>
          <a:xfrm>
            <a:off x="1567491" y="497360"/>
            <a:ext cx="9057018" cy="5863279"/>
          </a:xfrm>
          <a:prstGeom prst="rect">
            <a:avLst/>
          </a:prstGeom>
        </p:spPr>
      </p:pic>
    </p:spTree>
    <p:extLst>
      <p:ext uri="{BB962C8B-B14F-4D97-AF65-F5344CB8AC3E}">
        <p14:creationId xmlns:p14="http://schemas.microsoft.com/office/powerpoint/2010/main" val="1086726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creenshot, plot, colorfulness, line&#10;&#10;Description automatically generated">
            <a:extLst>
              <a:ext uri="{FF2B5EF4-FFF2-40B4-BE49-F238E27FC236}">
                <a16:creationId xmlns:a16="http://schemas.microsoft.com/office/drawing/2014/main" id="{5A681A2F-7BEA-2023-A4AB-967D75AC11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7572" y="1134661"/>
            <a:ext cx="9983409" cy="5383803"/>
          </a:xfrm>
          <a:prstGeom prst="rect">
            <a:avLst/>
          </a:prstGeom>
        </p:spPr>
      </p:pic>
      <p:sp>
        <p:nvSpPr>
          <p:cNvPr id="6" name="TextBox 5">
            <a:extLst>
              <a:ext uri="{FF2B5EF4-FFF2-40B4-BE49-F238E27FC236}">
                <a16:creationId xmlns:a16="http://schemas.microsoft.com/office/drawing/2014/main" id="{3A8FEAD7-A7F5-1BB9-DBBC-5D56A406AA87}"/>
              </a:ext>
            </a:extLst>
          </p:cNvPr>
          <p:cNvSpPr txBox="1"/>
          <p:nvPr/>
        </p:nvSpPr>
        <p:spPr>
          <a:xfrm>
            <a:off x="1104294" y="318053"/>
            <a:ext cx="5544983" cy="584775"/>
          </a:xfrm>
          <a:prstGeom prst="rect">
            <a:avLst/>
          </a:prstGeom>
          <a:noFill/>
        </p:spPr>
        <p:txBody>
          <a:bodyPr wrap="square" rtlCol="0">
            <a:spAutoFit/>
          </a:bodyPr>
          <a:lstStyle/>
          <a:p>
            <a:r>
              <a:rPr lang="en-US" sz="3200" dirty="0"/>
              <a:t>Statewide Drought Trends</a:t>
            </a:r>
          </a:p>
        </p:txBody>
      </p:sp>
      <p:sp>
        <p:nvSpPr>
          <p:cNvPr id="7" name="TextBox 6">
            <a:extLst>
              <a:ext uri="{FF2B5EF4-FFF2-40B4-BE49-F238E27FC236}">
                <a16:creationId xmlns:a16="http://schemas.microsoft.com/office/drawing/2014/main" id="{17BFE2F2-F9E6-EBC1-13A3-5691AC95459C}"/>
              </a:ext>
            </a:extLst>
          </p:cNvPr>
          <p:cNvSpPr txBox="1"/>
          <p:nvPr/>
        </p:nvSpPr>
        <p:spPr>
          <a:xfrm rot="16200000">
            <a:off x="555517" y="3129013"/>
            <a:ext cx="1865557" cy="338554"/>
          </a:xfrm>
          <a:prstGeom prst="rect">
            <a:avLst/>
          </a:prstGeom>
          <a:noFill/>
        </p:spPr>
        <p:txBody>
          <a:bodyPr wrap="square" rtlCol="0">
            <a:spAutoFit/>
          </a:bodyPr>
          <a:lstStyle/>
          <a:p>
            <a:r>
              <a:rPr lang="en-US" sz="1600" dirty="0"/>
              <a:t>Percent of State</a:t>
            </a:r>
          </a:p>
        </p:txBody>
      </p:sp>
    </p:spTree>
    <p:extLst>
      <p:ext uri="{BB962C8B-B14F-4D97-AF65-F5344CB8AC3E}">
        <p14:creationId xmlns:p14="http://schemas.microsoft.com/office/powerpoint/2010/main" val="658929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9C3C8-56DC-B465-C622-A265B7C71B08}"/>
              </a:ext>
            </a:extLst>
          </p:cNvPr>
          <p:cNvSpPr>
            <a:spLocks noGrp="1"/>
          </p:cNvSpPr>
          <p:nvPr>
            <p:ph type="title"/>
          </p:nvPr>
        </p:nvSpPr>
        <p:spPr/>
        <p:txBody>
          <a:bodyPr/>
          <a:lstStyle/>
          <a:p>
            <a:r>
              <a:rPr lang="en-US" dirty="0"/>
              <a:t>Fires</a:t>
            </a:r>
          </a:p>
        </p:txBody>
      </p:sp>
      <p:pic>
        <p:nvPicPr>
          <p:cNvPr id="5" name="Content Placeholder 4" descr="A picture containing text, screenshot, number, font&#10;&#10;Description automatically generated">
            <a:extLst>
              <a:ext uri="{FF2B5EF4-FFF2-40B4-BE49-F238E27FC236}">
                <a16:creationId xmlns:a16="http://schemas.microsoft.com/office/drawing/2014/main" id="{7EA0424A-634F-2AED-87D3-BEDD4A7C416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555" t="6926" r="9508" b="1370"/>
          <a:stretch/>
        </p:blipFill>
        <p:spPr>
          <a:xfrm>
            <a:off x="3397526" y="1292087"/>
            <a:ext cx="5627204" cy="5088300"/>
          </a:xfrm>
        </p:spPr>
      </p:pic>
    </p:spTree>
    <p:extLst>
      <p:ext uri="{BB962C8B-B14F-4D97-AF65-F5344CB8AC3E}">
        <p14:creationId xmlns:p14="http://schemas.microsoft.com/office/powerpoint/2010/main" val="1916371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423CB-33EF-1036-1C92-A67B782A1CC9}"/>
              </a:ext>
            </a:extLst>
          </p:cNvPr>
          <p:cNvSpPr>
            <a:spLocks noGrp="1"/>
          </p:cNvSpPr>
          <p:nvPr>
            <p:ph type="title"/>
          </p:nvPr>
        </p:nvSpPr>
        <p:spPr/>
        <p:txBody>
          <a:bodyPr/>
          <a:lstStyle/>
          <a:p>
            <a:r>
              <a:rPr lang="en-US"/>
              <a:t>Infectious Disease</a:t>
            </a:r>
          </a:p>
        </p:txBody>
      </p:sp>
      <p:sp>
        <p:nvSpPr>
          <p:cNvPr id="3" name="Content Placeholder 2">
            <a:extLst>
              <a:ext uri="{FF2B5EF4-FFF2-40B4-BE49-F238E27FC236}">
                <a16:creationId xmlns:a16="http://schemas.microsoft.com/office/drawing/2014/main" id="{C891BB37-6BF6-BBC4-0A0C-EAEEFBBF396E}"/>
              </a:ext>
            </a:extLst>
          </p:cNvPr>
          <p:cNvSpPr>
            <a:spLocks noGrp="1"/>
          </p:cNvSpPr>
          <p:nvPr>
            <p:ph idx="1"/>
          </p:nvPr>
        </p:nvSpPr>
        <p:spPr>
          <a:xfrm>
            <a:off x="838200" y="1587881"/>
            <a:ext cx="10515600" cy="4351338"/>
          </a:xfrm>
        </p:spPr>
        <p:txBody>
          <a:bodyPr/>
          <a:lstStyle/>
          <a:p>
            <a:r>
              <a:rPr lang="en-US"/>
              <a:t>COVID cases are decreasing statewide</a:t>
            </a:r>
          </a:p>
          <a:p>
            <a:r>
              <a:rPr lang="en-US"/>
              <a:t>85% of Vermonters are fully vaccinated </a:t>
            </a:r>
          </a:p>
          <a:p>
            <a:r>
              <a:rPr lang="en-US"/>
              <a:t>64 cases in Weathersfield from March 2020 to Sept 2021 </a:t>
            </a:r>
          </a:p>
        </p:txBody>
      </p:sp>
      <p:pic>
        <p:nvPicPr>
          <p:cNvPr id="5" name="Picture 4">
            <a:extLst>
              <a:ext uri="{FF2B5EF4-FFF2-40B4-BE49-F238E27FC236}">
                <a16:creationId xmlns:a16="http://schemas.microsoft.com/office/drawing/2014/main" id="{A76AAF5D-1DDE-9EFA-F19A-6132C8E98650}"/>
              </a:ext>
            </a:extLst>
          </p:cNvPr>
          <p:cNvPicPr>
            <a:picLocks noChangeAspect="1"/>
          </p:cNvPicPr>
          <p:nvPr/>
        </p:nvPicPr>
        <p:blipFill>
          <a:blip r:embed="rId2"/>
          <a:stretch>
            <a:fillRect/>
          </a:stretch>
        </p:blipFill>
        <p:spPr>
          <a:xfrm>
            <a:off x="2669641" y="3108960"/>
            <a:ext cx="6852717" cy="3543600"/>
          </a:xfrm>
          <a:prstGeom prst="rect">
            <a:avLst/>
          </a:prstGeom>
        </p:spPr>
      </p:pic>
    </p:spTree>
    <p:extLst>
      <p:ext uri="{BB962C8B-B14F-4D97-AF65-F5344CB8AC3E}">
        <p14:creationId xmlns:p14="http://schemas.microsoft.com/office/powerpoint/2010/main" val="2443879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0D439A-416F-9E31-43D9-FEAB7959FAC3}"/>
              </a:ext>
            </a:extLst>
          </p:cNvPr>
          <p:cNvSpPr>
            <a:spLocks noGrp="1"/>
          </p:cNvSpPr>
          <p:nvPr>
            <p:ph type="title"/>
          </p:nvPr>
        </p:nvSpPr>
        <p:spPr/>
        <p:txBody>
          <a:bodyPr/>
          <a:lstStyle/>
          <a:p>
            <a:r>
              <a:rPr lang="en-US"/>
              <a:t>Hazard Events Assessment</a:t>
            </a:r>
          </a:p>
        </p:txBody>
      </p:sp>
      <p:sp>
        <p:nvSpPr>
          <p:cNvPr id="7" name="Text Placeholder 6">
            <a:extLst>
              <a:ext uri="{FF2B5EF4-FFF2-40B4-BE49-F238E27FC236}">
                <a16:creationId xmlns:a16="http://schemas.microsoft.com/office/drawing/2014/main" id="{97DEC0F2-16E1-196F-55B6-00472E6A9A7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25239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8C0BD-8516-BD0E-6C76-B470FCA56D21}"/>
              </a:ext>
            </a:extLst>
          </p:cNvPr>
          <p:cNvPicPr>
            <a:picLocks noChangeAspect="1"/>
          </p:cNvPicPr>
          <p:nvPr/>
        </p:nvPicPr>
        <p:blipFill rotWithShape="1">
          <a:blip r:embed="rId2"/>
          <a:srcRect l="838" t="1886" r="4012" b="44067"/>
          <a:stretch/>
        </p:blipFill>
        <p:spPr>
          <a:xfrm>
            <a:off x="1252329" y="904460"/>
            <a:ext cx="10206330" cy="3965713"/>
          </a:xfrm>
          <a:prstGeom prst="rect">
            <a:avLst/>
          </a:prstGeom>
        </p:spPr>
      </p:pic>
    </p:spTree>
    <p:extLst>
      <p:ext uri="{BB962C8B-B14F-4D97-AF65-F5344CB8AC3E}">
        <p14:creationId xmlns:p14="http://schemas.microsoft.com/office/powerpoint/2010/main" val="3442341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456B3B-2935-BB53-4062-6749B31F54B0}"/>
              </a:ext>
            </a:extLst>
          </p:cNvPr>
          <p:cNvPicPr>
            <a:picLocks noChangeAspect="1"/>
          </p:cNvPicPr>
          <p:nvPr/>
        </p:nvPicPr>
        <p:blipFill>
          <a:blip r:embed="rId2"/>
          <a:stretch>
            <a:fillRect/>
          </a:stretch>
        </p:blipFill>
        <p:spPr>
          <a:xfrm>
            <a:off x="144729" y="1372395"/>
            <a:ext cx="12047271" cy="4113210"/>
          </a:xfrm>
          <a:prstGeom prst="rect">
            <a:avLst/>
          </a:prstGeom>
        </p:spPr>
      </p:pic>
    </p:spTree>
    <p:extLst>
      <p:ext uri="{BB962C8B-B14F-4D97-AF65-F5344CB8AC3E}">
        <p14:creationId xmlns:p14="http://schemas.microsoft.com/office/powerpoint/2010/main" val="1680886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25D2FDF0-C41B-6999-1282-63D9D82B6963}"/>
              </a:ext>
            </a:extLst>
          </p:cNvPr>
          <p:cNvGraphicFramePr>
            <a:graphicFrameLocks noGrp="1"/>
          </p:cNvGraphicFramePr>
          <p:nvPr>
            <p:extLst>
              <p:ext uri="{D42A27DB-BD31-4B8C-83A1-F6EECF244321}">
                <p14:modId xmlns:p14="http://schemas.microsoft.com/office/powerpoint/2010/main" val="1765329724"/>
              </p:ext>
            </p:extLst>
          </p:nvPr>
        </p:nvGraphicFramePr>
        <p:xfrm>
          <a:off x="239667" y="339523"/>
          <a:ext cx="11839062" cy="6213934"/>
        </p:xfrm>
        <a:graphic>
          <a:graphicData uri="http://schemas.openxmlformats.org/drawingml/2006/table">
            <a:tbl>
              <a:tblPr firstRow="1" bandRow="1">
                <a:tableStyleId>{5940675A-B579-460E-94D1-54222C63F5DA}</a:tableStyleId>
              </a:tblPr>
              <a:tblGrid>
                <a:gridCol w="2342992">
                  <a:extLst>
                    <a:ext uri="{9D8B030D-6E8A-4147-A177-3AD203B41FA5}">
                      <a16:colId xmlns:a16="http://schemas.microsoft.com/office/drawing/2014/main" val="3699865017"/>
                    </a:ext>
                  </a:extLst>
                </a:gridCol>
                <a:gridCol w="1224029">
                  <a:extLst>
                    <a:ext uri="{9D8B030D-6E8A-4147-A177-3AD203B41FA5}">
                      <a16:colId xmlns:a16="http://schemas.microsoft.com/office/drawing/2014/main" val="1201321290"/>
                    </a:ext>
                  </a:extLst>
                </a:gridCol>
                <a:gridCol w="1371600">
                  <a:extLst>
                    <a:ext uri="{9D8B030D-6E8A-4147-A177-3AD203B41FA5}">
                      <a16:colId xmlns:a16="http://schemas.microsoft.com/office/drawing/2014/main" val="3471004702"/>
                    </a:ext>
                  </a:extLst>
                </a:gridCol>
                <a:gridCol w="1364742">
                  <a:extLst>
                    <a:ext uri="{9D8B030D-6E8A-4147-A177-3AD203B41FA5}">
                      <a16:colId xmlns:a16="http://schemas.microsoft.com/office/drawing/2014/main" val="1846107001"/>
                    </a:ext>
                  </a:extLst>
                </a:gridCol>
                <a:gridCol w="1100163">
                  <a:extLst>
                    <a:ext uri="{9D8B030D-6E8A-4147-A177-3AD203B41FA5}">
                      <a16:colId xmlns:a16="http://schemas.microsoft.com/office/drawing/2014/main" val="2129326828"/>
                    </a:ext>
                  </a:extLst>
                </a:gridCol>
                <a:gridCol w="1073426">
                  <a:extLst>
                    <a:ext uri="{9D8B030D-6E8A-4147-A177-3AD203B41FA5}">
                      <a16:colId xmlns:a16="http://schemas.microsoft.com/office/drawing/2014/main" val="3175364257"/>
                    </a:ext>
                  </a:extLst>
                </a:gridCol>
                <a:gridCol w="1467719">
                  <a:extLst>
                    <a:ext uri="{9D8B030D-6E8A-4147-A177-3AD203B41FA5}">
                      <a16:colId xmlns:a16="http://schemas.microsoft.com/office/drawing/2014/main" val="4087444645"/>
                    </a:ext>
                  </a:extLst>
                </a:gridCol>
                <a:gridCol w="981790">
                  <a:extLst>
                    <a:ext uri="{9D8B030D-6E8A-4147-A177-3AD203B41FA5}">
                      <a16:colId xmlns:a16="http://schemas.microsoft.com/office/drawing/2014/main" val="475705465"/>
                    </a:ext>
                  </a:extLst>
                </a:gridCol>
                <a:gridCol w="912601">
                  <a:extLst>
                    <a:ext uri="{9D8B030D-6E8A-4147-A177-3AD203B41FA5}">
                      <a16:colId xmlns:a16="http://schemas.microsoft.com/office/drawing/2014/main" val="2041463587"/>
                    </a:ext>
                  </a:extLst>
                </a:gridCol>
              </a:tblGrid>
              <a:tr h="566927">
                <a:tc rowSpan="2">
                  <a:txBody>
                    <a:bodyPr/>
                    <a:lstStyle/>
                    <a:p>
                      <a:pPr algn="ctr"/>
                      <a:r>
                        <a:rPr lang="en-US" sz="2000" b="1" dirty="0"/>
                        <a:t>Hazard Impacts</a:t>
                      </a:r>
                    </a:p>
                  </a:txBody>
                  <a:tcPr anchor="ctr"/>
                </a:tc>
                <a:tc rowSpan="2">
                  <a:txBody>
                    <a:bodyPr/>
                    <a:lstStyle/>
                    <a:p>
                      <a:pPr algn="ctr"/>
                      <a:r>
                        <a:rPr lang="en-US" sz="1600" b="1" dirty="0"/>
                        <a:t>Historical Occurrence</a:t>
                      </a:r>
                    </a:p>
                  </a:txBody>
                  <a:tcPr anchor="ctr"/>
                </a:tc>
                <a:tc rowSpan="2">
                  <a:txBody>
                    <a:bodyPr/>
                    <a:lstStyle/>
                    <a:p>
                      <a:pPr algn="ctr"/>
                      <a:r>
                        <a:rPr lang="en-US" sz="1600" b="1" dirty="0"/>
                        <a:t>Probability of Future Occurrence</a:t>
                      </a:r>
                    </a:p>
                  </a:txBody>
                  <a:tcPr anchor="ctr"/>
                </a:tc>
                <a:tc gridSpan="5">
                  <a:txBody>
                    <a:bodyPr/>
                    <a:lstStyle/>
                    <a:p>
                      <a:pPr algn="ctr"/>
                      <a:r>
                        <a:rPr lang="en-US" sz="2000" b="1" dirty="0"/>
                        <a:t>Potential Impact</a:t>
                      </a:r>
                    </a:p>
                  </a:txBody>
                  <a:tcPr anchor="ctr"/>
                </a:tc>
                <a:tc hMerge="1">
                  <a:txBody>
                    <a:bodyPr/>
                    <a:lstStyle/>
                    <a:p>
                      <a:pPr algn="ctr"/>
                      <a:endParaRPr lang="en-US" sz="2800"/>
                    </a:p>
                  </a:txBody>
                  <a:tcPr anchor="ctr"/>
                </a:tc>
                <a:tc hMerge="1">
                  <a:txBody>
                    <a:bodyPr/>
                    <a:lstStyle/>
                    <a:p>
                      <a:pPr algn="ctr"/>
                      <a:endParaRPr lang="en-US" sz="2800"/>
                    </a:p>
                  </a:txBody>
                  <a:tcPr anchor="ctr"/>
                </a:tc>
                <a:tc hMerge="1">
                  <a:txBody>
                    <a:bodyPr/>
                    <a:lstStyle/>
                    <a:p>
                      <a:pPr algn="ctr"/>
                      <a:endParaRPr lang="en-US" sz="2800"/>
                    </a:p>
                  </a:txBody>
                  <a:tcPr anchor="ctr"/>
                </a:tc>
                <a:tc hMerge="1">
                  <a:txBody>
                    <a:bodyPr/>
                    <a:lstStyle/>
                    <a:p>
                      <a:pPr algn="ctr"/>
                      <a:endParaRPr lang="en-US" sz="2800"/>
                    </a:p>
                  </a:txBody>
                  <a:tcPr anchor="ctr"/>
                </a:tc>
                <a:tc rowSpan="2">
                  <a:txBody>
                    <a:bodyPr/>
                    <a:lstStyle/>
                    <a:p>
                      <a:pPr algn="ctr"/>
                      <a:r>
                        <a:rPr lang="en-US" sz="2000" b="1"/>
                        <a:t>Score</a:t>
                      </a:r>
                    </a:p>
                  </a:txBody>
                  <a:tcPr anchor="ctr">
                    <a:solidFill>
                      <a:schemeClr val="bg1">
                        <a:lumMod val="75000"/>
                      </a:schemeClr>
                    </a:solidFill>
                  </a:tcPr>
                </a:tc>
                <a:extLst>
                  <a:ext uri="{0D108BD9-81ED-4DB2-BD59-A6C34878D82A}">
                    <a16:rowId xmlns:a16="http://schemas.microsoft.com/office/drawing/2014/main" val="4050197507"/>
                  </a:ext>
                </a:extLst>
              </a:tr>
              <a:tr h="457200">
                <a:tc vMerge="1">
                  <a:txBody>
                    <a:bodyPr/>
                    <a:lstStyle/>
                    <a:p>
                      <a:pPr algn="ctr"/>
                      <a:endParaRPr lang="en-US" sz="2800"/>
                    </a:p>
                  </a:txBody>
                  <a:tcPr anchor="ctr"/>
                </a:tc>
                <a:tc vMerge="1">
                  <a:txBody>
                    <a:bodyPr/>
                    <a:lstStyle/>
                    <a:p>
                      <a:endParaRPr lang="en-US"/>
                    </a:p>
                  </a:txBody>
                  <a:tcPr/>
                </a:tc>
                <a:tc vMerge="1">
                  <a:txBody>
                    <a:bodyPr/>
                    <a:lstStyle/>
                    <a:p>
                      <a:pPr algn="ctr"/>
                      <a:endParaRPr lang="en-US" sz="2800"/>
                    </a:p>
                  </a:txBody>
                  <a:tcPr anchor="ctr"/>
                </a:tc>
                <a:tc>
                  <a:txBody>
                    <a:bodyPr/>
                    <a:lstStyle/>
                    <a:p>
                      <a:pPr algn="ctr"/>
                      <a:r>
                        <a:rPr lang="en-US" sz="1600" b="1"/>
                        <a:t>Infrastructure</a:t>
                      </a:r>
                    </a:p>
                  </a:txBody>
                  <a:tcPr anchor="ctr"/>
                </a:tc>
                <a:tc>
                  <a:txBody>
                    <a:bodyPr/>
                    <a:lstStyle/>
                    <a:p>
                      <a:pPr algn="ctr"/>
                      <a:r>
                        <a:rPr lang="en-US" sz="1600" b="1" dirty="0"/>
                        <a:t>Life</a:t>
                      </a:r>
                    </a:p>
                  </a:txBody>
                  <a:tcPr anchor="ctr"/>
                </a:tc>
                <a:tc>
                  <a:txBody>
                    <a:bodyPr/>
                    <a:lstStyle/>
                    <a:p>
                      <a:pPr algn="ctr"/>
                      <a:r>
                        <a:rPr lang="en-US" sz="1600" b="1" dirty="0"/>
                        <a:t>Economy</a:t>
                      </a:r>
                    </a:p>
                  </a:txBody>
                  <a:tcPr anchor="ctr"/>
                </a:tc>
                <a:tc>
                  <a:txBody>
                    <a:bodyPr/>
                    <a:lstStyle/>
                    <a:p>
                      <a:pPr algn="ctr"/>
                      <a:r>
                        <a:rPr lang="en-US" sz="1600" b="1" dirty="0"/>
                        <a:t>Environment</a:t>
                      </a:r>
                    </a:p>
                  </a:txBody>
                  <a:tcPr anchor="ctr"/>
                </a:tc>
                <a:tc>
                  <a:txBody>
                    <a:bodyPr/>
                    <a:lstStyle/>
                    <a:p>
                      <a:pPr algn="ctr"/>
                      <a:r>
                        <a:rPr lang="en-US" sz="1600" b="1" dirty="0"/>
                        <a:t>Average</a:t>
                      </a:r>
                    </a:p>
                  </a:txBody>
                  <a:tcPr anchor="ctr">
                    <a:solidFill>
                      <a:schemeClr val="bg1">
                        <a:lumMod val="75000"/>
                      </a:schemeClr>
                    </a:solidFill>
                  </a:tcPr>
                </a:tc>
                <a:tc vMerge="1">
                  <a:txBody>
                    <a:bodyPr/>
                    <a:lstStyle/>
                    <a:p>
                      <a:pPr algn="ctr"/>
                      <a:endParaRPr lang="en-US" sz="2800"/>
                    </a:p>
                  </a:txBody>
                  <a:tcPr anchor="ctr"/>
                </a:tc>
                <a:extLst>
                  <a:ext uri="{0D108BD9-81ED-4DB2-BD59-A6C34878D82A}">
                    <a16:rowId xmlns:a16="http://schemas.microsoft.com/office/drawing/2014/main" val="1128147085"/>
                  </a:ext>
                </a:extLst>
              </a:tr>
              <a:tr h="741401">
                <a:tc>
                  <a:txBody>
                    <a:bodyPr/>
                    <a:lstStyle/>
                    <a:p>
                      <a:pPr algn="l"/>
                      <a:r>
                        <a:rPr lang="en-US" sz="2000" b="1" dirty="0"/>
                        <a:t>Fluvial Erosion</a:t>
                      </a:r>
                    </a:p>
                  </a:txBody>
                  <a:tcPr/>
                </a:tc>
                <a:tc>
                  <a:txBody>
                    <a:bodyPr/>
                    <a:lstStyle/>
                    <a:p>
                      <a:pPr algn="ctr"/>
                      <a:endParaRPr lang="en-US" sz="2800" dirty="0">
                        <a:solidFill>
                          <a:srgbClr val="FF0000"/>
                        </a:solidFill>
                      </a:endParaRPr>
                    </a:p>
                  </a:txBody>
                  <a:tcPr/>
                </a:tc>
                <a:tc>
                  <a:txBody>
                    <a:bodyPr/>
                    <a:lstStyle/>
                    <a:p>
                      <a:pPr algn="ctr"/>
                      <a:endParaRPr lang="en-US" sz="2800" dirty="0">
                        <a:solidFill>
                          <a:srgbClr val="FF0000"/>
                        </a:solidFill>
                      </a:endParaRPr>
                    </a:p>
                  </a:txBody>
                  <a:tcPr/>
                </a:tc>
                <a:tc>
                  <a:txBody>
                    <a:bodyPr/>
                    <a:lstStyle/>
                    <a:p>
                      <a:pPr algn="ctr"/>
                      <a:endParaRPr lang="en-US" sz="2800" dirty="0"/>
                    </a:p>
                  </a:txBody>
                  <a:tcPr/>
                </a:tc>
                <a:tc>
                  <a:txBody>
                    <a:bodyPr/>
                    <a:lstStyle/>
                    <a:p>
                      <a:pPr algn="ctr"/>
                      <a:endParaRPr lang="en-US" sz="2800"/>
                    </a:p>
                  </a:txBody>
                  <a:tcPr/>
                </a:tc>
                <a:tc>
                  <a:txBody>
                    <a:bodyPr/>
                    <a:lstStyle/>
                    <a:p>
                      <a:endParaRPr lang="en-US"/>
                    </a:p>
                  </a:txBody>
                  <a:tcPr/>
                </a:tc>
                <a:tc>
                  <a:txBody>
                    <a:bodyPr/>
                    <a:lstStyle/>
                    <a:p>
                      <a:endParaRPr lang="en-US" dirty="0"/>
                    </a:p>
                  </a:txBody>
                  <a:tcPr/>
                </a:tc>
                <a:tc>
                  <a:txBody>
                    <a:bodyPr/>
                    <a:lstStyle/>
                    <a:p>
                      <a:endParaRPr lang="en-US" dirty="0"/>
                    </a:p>
                  </a:txBody>
                  <a:tcPr>
                    <a:solidFill>
                      <a:schemeClr val="bg1">
                        <a:lumMod val="75000"/>
                      </a:schemeClr>
                    </a:solidFill>
                  </a:tcPr>
                </a:tc>
                <a:tc>
                  <a:txBody>
                    <a:bodyPr/>
                    <a:lstStyle/>
                    <a:p>
                      <a:endParaRPr lang="en-US" dirty="0"/>
                    </a:p>
                  </a:txBody>
                  <a:tcPr>
                    <a:solidFill>
                      <a:schemeClr val="bg1">
                        <a:lumMod val="75000"/>
                      </a:schemeClr>
                    </a:solidFill>
                  </a:tcPr>
                </a:tc>
                <a:extLst>
                  <a:ext uri="{0D108BD9-81ED-4DB2-BD59-A6C34878D82A}">
                    <a16:rowId xmlns:a16="http://schemas.microsoft.com/office/drawing/2014/main" val="4165018916"/>
                  </a:ext>
                </a:extLst>
              </a:tr>
              <a:tr h="741401">
                <a:tc>
                  <a:txBody>
                    <a:bodyPr/>
                    <a:lstStyle/>
                    <a:p>
                      <a:pPr algn="l"/>
                      <a:r>
                        <a:rPr lang="en-US" sz="2000" b="1"/>
                        <a:t>Inundation Flooding</a:t>
                      </a: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solidFill>
                      <a:schemeClr val="bg1">
                        <a:lumMod val="75000"/>
                      </a:schemeClr>
                    </a:solidFill>
                  </a:tcPr>
                </a:tc>
                <a:tc>
                  <a:txBody>
                    <a:bodyPr/>
                    <a:lstStyle/>
                    <a:p>
                      <a:endParaRPr lang="en-US" dirty="0"/>
                    </a:p>
                  </a:txBody>
                  <a:tcPr>
                    <a:solidFill>
                      <a:schemeClr val="bg1">
                        <a:lumMod val="75000"/>
                      </a:schemeClr>
                    </a:solidFill>
                  </a:tcPr>
                </a:tc>
                <a:extLst>
                  <a:ext uri="{0D108BD9-81ED-4DB2-BD59-A6C34878D82A}">
                    <a16:rowId xmlns:a16="http://schemas.microsoft.com/office/drawing/2014/main" val="1008837386"/>
                  </a:ext>
                </a:extLst>
              </a:tr>
              <a:tr h="741401">
                <a:tc>
                  <a:txBody>
                    <a:bodyPr/>
                    <a:lstStyle/>
                    <a:p>
                      <a:pPr algn="l"/>
                      <a:r>
                        <a:rPr lang="en-US" sz="2000" b="1" dirty="0"/>
                        <a:t>Ice</a:t>
                      </a: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solidFill>
                      <a:schemeClr val="bg1">
                        <a:lumMod val="75000"/>
                      </a:schemeClr>
                    </a:solidFill>
                  </a:tcPr>
                </a:tc>
                <a:tc>
                  <a:txBody>
                    <a:bodyPr/>
                    <a:lstStyle/>
                    <a:p>
                      <a:endParaRPr lang="en-US" dirty="0"/>
                    </a:p>
                  </a:txBody>
                  <a:tcPr>
                    <a:solidFill>
                      <a:schemeClr val="bg1">
                        <a:lumMod val="75000"/>
                      </a:schemeClr>
                    </a:solidFill>
                  </a:tcPr>
                </a:tc>
                <a:extLst>
                  <a:ext uri="{0D108BD9-81ED-4DB2-BD59-A6C34878D82A}">
                    <a16:rowId xmlns:a16="http://schemas.microsoft.com/office/drawing/2014/main" val="374166567"/>
                  </a:ext>
                </a:extLst>
              </a:tr>
              <a:tr h="741401">
                <a:tc>
                  <a:txBody>
                    <a:bodyPr/>
                    <a:lstStyle/>
                    <a:p>
                      <a:pPr algn="l"/>
                      <a:r>
                        <a:rPr lang="en-US" sz="2000" b="1" dirty="0"/>
                        <a:t>Snow</a:t>
                      </a: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solidFill>
                      <a:schemeClr val="bg1">
                        <a:lumMod val="75000"/>
                      </a:schemeClr>
                    </a:solidFill>
                  </a:tcPr>
                </a:tc>
                <a:tc>
                  <a:txBody>
                    <a:bodyPr/>
                    <a:lstStyle/>
                    <a:p>
                      <a:endParaRPr lang="en-US" dirty="0"/>
                    </a:p>
                  </a:txBody>
                  <a:tcPr>
                    <a:solidFill>
                      <a:schemeClr val="bg1">
                        <a:lumMod val="75000"/>
                      </a:schemeClr>
                    </a:solidFill>
                  </a:tcPr>
                </a:tc>
                <a:extLst>
                  <a:ext uri="{0D108BD9-81ED-4DB2-BD59-A6C34878D82A}">
                    <a16:rowId xmlns:a16="http://schemas.microsoft.com/office/drawing/2014/main" val="1550388885"/>
                  </a:ext>
                </a:extLst>
              </a:tr>
              <a:tr h="741401">
                <a:tc>
                  <a:txBody>
                    <a:bodyPr/>
                    <a:lstStyle/>
                    <a:p>
                      <a:pPr algn="l"/>
                      <a:r>
                        <a:rPr lang="en-US" sz="2000" b="1" dirty="0"/>
                        <a:t>Wind</a:t>
                      </a: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solidFill>
                      <a:schemeClr val="bg1">
                        <a:lumMod val="75000"/>
                      </a:schemeClr>
                    </a:solidFill>
                  </a:tcPr>
                </a:tc>
                <a:tc>
                  <a:txBody>
                    <a:bodyPr/>
                    <a:lstStyle/>
                    <a:p>
                      <a:endParaRPr lang="en-US" dirty="0"/>
                    </a:p>
                  </a:txBody>
                  <a:tcPr>
                    <a:solidFill>
                      <a:schemeClr val="bg1">
                        <a:lumMod val="75000"/>
                      </a:schemeClr>
                    </a:solidFill>
                  </a:tcPr>
                </a:tc>
                <a:extLst>
                  <a:ext uri="{0D108BD9-81ED-4DB2-BD59-A6C34878D82A}">
                    <a16:rowId xmlns:a16="http://schemas.microsoft.com/office/drawing/2014/main" val="1245277704"/>
                  </a:ext>
                </a:extLst>
              </a:tr>
              <a:tr h="741401">
                <a:tc>
                  <a:txBody>
                    <a:bodyPr/>
                    <a:lstStyle/>
                    <a:p>
                      <a:pPr algn="l"/>
                      <a:r>
                        <a:rPr lang="en-US" sz="2000" b="1" dirty="0"/>
                        <a:t>Extreme Heat</a:t>
                      </a: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solidFill>
                      <a:schemeClr val="bg1">
                        <a:lumMod val="75000"/>
                      </a:schemeClr>
                    </a:solidFill>
                  </a:tcPr>
                </a:tc>
                <a:tc>
                  <a:txBody>
                    <a:bodyPr/>
                    <a:lstStyle/>
                    <a:p>
                      <a:endParaRPr lang="en-US" dirty="0"/>
                    </a:p>
                  </a:txBody>
                  <a:tcPr>
                    <a:solidFill>
                      <a:schemeClr val="bg1">
                        <a:lumMod val="75000"/>
                      </a:schemeClr>
                    </a:solidFill>
                  </a:tcPr>
                </a:tc>
                <a:extLst>
                  <a:ext uri="{0D108BD9-81ED-4DB2-BD59-A6C34878D82A}">
                    <a16:rowId xmlns:a16="http://schemas.microsoft.com/office/drawing/2014/main" val="1997803327"/>
                  </a:ext>
                </a:extLst>
              </a:tr>
              <a:tr h="741401">
                <a:tc>
                  <a:txBody>
                    <a:bodyPr/>
                    <a:lstStyle/>
                    <a:p>
                      <a:pPr algn="l"/>
                      <a:r>
                        <a:rPr lang="en-US" sz="2000" b="1" dirty="0"/>
                        <a:t>Extreme Cold</a:t>
                      </a: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solidFill>
                      <a:schemeClr val="bg1">
                        <a:lumMod val="75000"/>
                      </a:schemeClr>
                    </a:solidFill>
                  </a:tcPr>
                </a:tc>
                <a:tc>
                  <a:txBody>
                    <a:bodyPr/>
                    <a:lstStyle/>
                    <a:p>
                      <a:endParaRPr lang="en-US" dirty="0"/>
                    </a:p>
                  </a:txBody>
                  <a:tcPr>
                    <a:solidFill>
                      <a:schemeClr val="bg1">
                        <a:lumMod val="75000"/>
                      </a:schemeClr>
                    </a:solidFill>
                  </a:tcPr>
                </a:tc>
                <a:extLst>
                  <a:ext uri="{0D108BD9-81ED-4DB2-BD59-A6C34878D82A}">
                    <a16:rowId xmlns:a16="http://schemas.microsoft.com/office/drawing/2014/main" val="1381643879"/>
                  </a:ext>
                </a:extLst>
              </a:tr>
            </a:tbl>
          </a:graphicData>
        </a:graphic>
      </p:graphicFrame>
    </p:spTree>
    <p:extLst>
      <p:ext uri="{BB962C8B-B14F-4D97-AF65-F5344CB8AC3E}">
        <p14:creationId xmlns:p14="http://schemas.microsoft.com/office/powerpoint/2010/main" val="2481896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25D2FDF0-C41B-6999-1282-63D9D82B6963}"/>
              </a:ext>
            </a:extLst>
          </p:cNvPr>
          <p:cNvGraphicFramePr>
            <a:graphicFrameLocks noGrp="1"/>
          </p:cNvGraphicFramePr>
          <p:nvPr>
            <p:extLst>
              <p:ext uri="{D42A27DB-BD31-4B8C-83A1-F6EECF244321}">
                <p14:modId xmlns:p14="http://schemas.microsoft.com/office/powerpoint/2010/main" val="3811360038"/>
              </p:ext>
            </p:extLst>
          </p:nvPr>
        </p:nvGraphicFramePr>
        <p:xfrm>
          <a:off x="229728" y="329584"/>
          <a:ext cx="11839062" cy="6213934"/>
        </p:xfrm>
        <a:graphic>
          <a:graphicData uri="http://schemas.openxmlformats.org/drawingml/2006/table">
            <a:tbl>
              <a:tblPr firstRow="1" bandRow="1">
                <a:tableStyleId>{5940675A-B579-460E-94D1-54222C63F5DA}</a:tableStyleId>
              </a:tblPr>
              <a:tblGrid>
                <a:gridCol w="2342992">
                  <a:extLst>
                    <a:ext uri="{9D8B030D-6E8A-4147-A177-3AD203B41FA5}">
                      <a16:colId xmlns:a16="http://schemas.microsoft.com/office/drawing/2014/main" val="3699865017"/>
                    </a:ext>
                  </a:extLst>
                </a:gridCol>
                <a:gridCol w="1224029">
                  <a:extLst>
                    <a:ext uri="{9D8B030D-6E8A-4147-A177-3AD203B41FA5}">
                      <a16:colId xmlns:a16="http://schemas.microsoft.com/office/drawing/2014/main" val="1201321290"/>
                    </a:ext>
                  </a:extLst>
                </a:gridCol>
                <a:gridCol w="1371600">
                  <a:extLst>
                    <a:ext uri="{9D8B030D-6E8A-4147-A177-3AD203B41FA5}">
                      <a16:colId xmlns:a16="http://schemas.microsoft.com/office/drawing/2014/main" val="3471004702"/>
                    </a:ext>
                  </a:extLst>
                </a:gridCol>
                <a:gridCol w="1364742">
                  <a:extLst>
                    <a:ext uri="{9D8B030D-6E8A-4147-A177-3AD203B41FA5}">
                      <a16:colId xmlns:a16="http://schemas.microsoft.com/office/drawing/2014/main" val="1846107001"/>
                    </a:ext>
                  </a:extLst>
                </a:gridCol>
                <a:gridCol w="1100163">
                  <a:extLst>
                    <a:ext uri="{9D8B030D-6E8A-4147-A177-3AD203B41FA5}">
                      <a16:colId xmlns:a16="http://schemas.microsoft.com/office/drawing/2014/main" val="2129326828"/>
                    </a:ext>
                  </a:extLst>
                </a:gridCol>
                <a:gridCol w="1073426">
                  <a:extLst>
                    <a:ext uri="{9D8B030D-6E8A-4147-A177-3AD203B41FA5}">
                      <a16:colId xmlns:a16="http://schemas.microsoft.com/office/drawing/2014/main" val="3175364257"/>
                    </a:ext>
                  </a:extLst>
                </a:gridCol>
                <a:gridCol w="1467719">
                  <a:extLst>
                    <a:ext uri="{9D8B030D-6E8A-4147-A177-3AD203B41FA5}">
                      <a16:colId xmlns:a16="http://schemas.microsoft.com/office/drawing/2014/main" val="4087444645"/>
                    </a:ext>
                  </a:extLst>
                </a:gridCol>
                <a:gridCol w="981790">
                  <a:extLst>
                    <a:ext uri="{9D8B030D-6E8A-4147-A177-3AD203B41FA5}">
                      <a16:colId xmlns:a16="http://schemas.microsoft.com/office/drawing/2014/main" val="475705465"/>
                    </a:ext>
                  </a:extLst>
                </a:gridCol>
                <a:gridCol w="912601">
                  <a:extLst>
                    <a:ext uri="{9D8B030D-6E8A-4147-A177-3AD203B41FA5}">
                      <a16:colId xmlns:a16="http://schemas.microsoft.com/office/drawing/2014/main" val="2041463587"/>
                    </a:ext>
                  </a:extLst>
                </a:gridCol>
              </a:tblGrid>
              <a:tr h="566927">
                <a:tc rowSpan="2">
                  <a:txBody>
                    <a:bodyPr/>
                    <a:lstStyle/>
                    <a:p>
                      <a:pPr algn="ctr"/>
                      <a:r>
                        <a:rPr lang="en-US" sz="2000" b="1" dirty="0"/>
                        <a:t>Hazard Impacts</a:t>
                      </a:r>
                    </a:p>
                  </a:txBody>
                  <a:tcPr anchor="ctr"/>
                </a:tc>
                <a:tc rowSpan="2">
                  <a:txBody>
                    <a:bodyPr/>
                    <a:lstStyle/>
                    <a:p>
                      <a:pPr algn="ctr"/>
                      <a:r>
                        <a:rPr lang="en-US" sz="1600" b="1" dirty="0"/>
                        <a:t>Historical Occurrence</a:t>
                      </a:r>
                    </a:p>
                  </a:txBody>
                  <a:tcPr anchor="ctr"/>
                </a:tc>
                <a:tc rowSpan="2">
                  <a:txBody>
                    <a:bodyPr/>
                    <a:lstStyle/>
                    <a:p>
                      <a:pPr algn="ctr"/>
                      <a:r>
                        <a:rPr lang="en-US" sz="1600" b="1" dirty="0"/>
                        <a:t>Probability of Future Occurrence</a:t>
                      </a:r>
                    </a:p>
                  </a:txBody>
                  <a:tcPr anchor="ctr"/>
                </a:tc>
                <a:tc gridSpan="5">
                  <a:txBody>
                    <a:bodyPr/>
                    <a:lstStyle/>
                    <a:p>
                      <a:pPr algn="ctr"/>
                      <a:r>
                        <a:rPr lang="en-US" sz="2000" b="1" dirty="0"/>
                        <a:t>Potential Impact</a:t>
                      </a:r>
                    </a:p>
                  </a:txBody>
                  <a:tcPr anchor="ctr"/>
                </a:tc>
                <a:tc hMerge="1">
                  <a:txBody>
                    <a:bodyPr/>
                    <a:lstStyle/>
                    <a:p>
                      <a:pPr algn="ctr"/>
                      <a:endParaRPr lang="en-US" sz="2800"/>
                    </a:p>
                  </a:txBody>
                  <a:tcPr anchor="ctr"/>
                </a:tc>
                <a:tc hMerge="1">
                  <a:txBody>
                    <a:bodyPr/>
                    <a:lstStyle/>
                    <a:p>
                      <a:pPr algn="ctr"/>
                      <a:endParaRPr lang="en-US" sz="2800"/>
                    </a:p>
                  </a:txBody>
                  <a:tcPr anchor="ctr"/>
                </a:tc>
                <a:tc hMerge="1">
                  <a:txBody>
                    <a:bodyPr/>
                    <a:lstStyle/>
                    <a:p>
                      <a:pPr algn="ctr"/>
                      <a:endParaRPr lang="en-US" sz="2800"/>
                    </a:p>
                  </a:txBody>
                  <a:tcPr anchor="ctr"/>
                </a:tc>
                <a:tc hMerge="1">
                  <a:txBody>
                    <a:bodyPr/>
                    <a:lstStyle/>
                    <a:p>
                      <a:pPr algn="ctr"/>
                      <a:endParaRPr lang="en-US" sz="2800"/>
                    </a:p>
                  </a:txBody>
                  <a:tcPr anchor="ctr"/>
                </a:tc>
                <a:tc rowSpan="2">
                  <a:txBody>
                    <a:bodyPr/>
                    <a:lstStyle/>
                    <a:p>
                      <a:pPr algn="ctr"/>
                      <a:r>
                        <a:rPr lang="en-US" sz="2000" b="1"/>
                        <a:t>Score</a:t>
                      </a:r>
                    </a:p>
                  </a:txBody>
                  <a:tcPr anchor="ctr">
                    <a:solidFill>
                      <a:schemeClr val="bg1">
                        <a:lumMod val="75000"/>
                      </a:schemeClr>
                    </a:solidFill>
                  </a:tcPr>
                </a:tc>
                <a:extLst>
                  <a:ext uri="{0D108BD9-81ED-4DB2-BD59-A6C34878D82A}">
                    <a16:rowId xmlns:a16="http://schemas.microsoft.com/office/drawing/2014/main" val="4050197507"/>
                  </a:ext>
                </a:extLst>
              </a:tr>
              <a:tr h="457200">
                <a:tc vMerge="1">
                  <a:txBody>
                    <a:bodyPr/>
                    <a:lstStyle/>
                    <a:p>
                      <a:pPr algn="ctr"/>
                      <a:endParaRPr lang="en-US" sz="2800"/>
                    </a:p>
                  </a:txBody>
                  <a:tcPr anchor="ctr"/>
                </a:tc>
                <a:tc vMerge="1">
                  <a:txBody>
                    <a:bodyPr/>
                    <a:lstStyle/>
                    <a:p>
                      <a:endParaRPr lang="en-US"/>
                    </a:p>
                  </a:txBody>
                  <a:tcPr/>
                </a:tc>
                <a:tc vMerge="1">
                  <a:txBody>
                    <a:bodyPr/>
                    <a:lstStyle/>
                    <a:p>
                      <a:pPr algn="ctr"/>
                      <a:endParaRPr lang="en-US" sz="2800"/>
                    </a:p>
                  </a:txBody>
                  <a:tcPr anchor="ctr"/>
                </a:tc>
                <a:tc>
                  <a:txBody>
                    <a:bodyPr/>
                    <a:lstStyle/>
                    <a:p>
                      <a:pPr algn="ctr"/>
                      <a:r>
                        <a:rPr lang="en-US" sz="1600" b="1"/>
                        <a:t>Infrastructure</a:t>
                      </a:r>
                    </a:p>
                  </a:txBody>
                  <a:tcPr anchor="ctr"/>
                </a:tc>
                <a:tc>
                  <a:txBody>
                    <a:bodyPr/>
                    <a:lstStyle/>
                    <a:p>
                      <a:pPr algn="ctr"/>
                      <a:r>
                        <a:rPr lang="en-US" sz="1600" b="1"/>
                        <a:t>Life</a:t>
                      </a:r>
                    </a:p>
                  </a:txBody>
                  <a:tcPr anchor="ctr"/>
                </a:tc>
                <a:tc>
                  <a:txBody>
                    <a:bodyPr/>
                    <a:lstStyle/>
                    <a:p>
                      <a:pPr algn="ctr"/>
                      <a:r>
                        <a:rPr lang="en-US" sz="1600" b="1" dirty="0"/>
                        <a:t>Economy</a:t>
                      </a:r>
                    </a:p>
                  </a:txBody>
                  <a:tcPr anchor="ctr"/>
                </a:tc>
                <a:tc>
                  <a:txBody>
                    <a:bodyPr/>
                    <a:lstStyle/>
                    <a:p>
                      <a:pPr algn="ctr"/>
                      <a:r>
                        <a:rPr lang="en-US" sz="1600" b="1" dirty="0"/>
                        <a:t>Environment</a:t>
                      </a:r>
                    </a:p>
                  </a:txBody>
                  <a:tcPr anchor="ctr"/>
                </a:tc>
                <a:tc>
                  <a:txBody>
                    <a:bodyPr/>
                    <a:lstStyle/>
                    <a:p>
                      <a:pPr algn="ctr"/>
                      <a:r>
                        <a:rPr lang="en-US" sz="1600" b="1" dirty="0"/>
                        <a:t>Average</a:t>
                      </a:r>
                    </a:p>
                  </a:txBody>
                  <a:tcPr anchor="ctr">
                    <a:solidFill>
                      <a:schemeClr val="bg1">
                        <a:lumMod val="75000"/>
                      </a:schemeClr>
                    </a:solidFill>
                  </a:tcPr>
                </a:tc>
                <a:tc vMerge="1">
                  <a:txBody>
                    <a:bodyPr/>
                    <a:lstStyle/>
                    <a:p>
                      <a:pPr algn="ctr"/>
                      <a:endParaRPr lang="en-US" sz="2800"/>
                    </a:p>
                  </a:txBody>
                  <a:tcPr anchor="ctr"/>
                </a:tc>
                <a:extLst>
                  <a:ext uri="{0D108BD9-81ED-4DB2-BD59-A6C34878D82A}">
                    <a16:rowId xmlns:a16="http://schemas.microsoft.com/office/drawing/2014/main" val="1128147085"/>
                  </a:ext>
                </a:extLst>
              </a:tr>
              <a:tr h="741401">
                <a:tc>
                  <a:txBody>
                    <a:bodyPr/>
                    <a:lstStyle/>
                    <a:p>
                      <a:pPr algn="l"/>
                      <a:r>
                        <a:rPr lang="en-US" sz="2000" b="1" dirty="0"/>
                        <a:t>Drought</a:t>
                      </a:r>
                    </a:p>
                  </a:txBody>
                  <a:tcPr/>
                </a:tc>
                <a:tc>
                  <a:txBody>
                    <a:bodyPr/>
                    <a:lstStyle/>
                    <a:p>
                      <a:pPr algn="ctr"/>
                      <a:endParaRPr lang="en-US" sz="2800" dirty="0">
                        <a:solidFill>
                          <a:srgbClr val="FF0000"/>
                        </a:solidFill>
                      </a:endParaRPr>
                    </a:p>
                  </a:txBody>
                  <a:tcPr/>
                </a:tc>
                <a:tc>
                  <a:txBody>
                    <a:bodyPr/>
                    <a:lstStyle/>
                    <a:p>
                      <a:pPr algn="ctr"/>
                      <a:endParaRPr lang="en-US" sz="2800" dirty="0">
                        <a:solidFill>
                          <a:srgbClr val="FF0000"/>
                        </a:solidFill>
                      </a:endParaRPr>
                    </a:p>
                  </a:txBody>
                  <a:tcPr/>
                </a:tc>
                <a:tc>
                  <a:txBody>
                    <a:bodyPr/>
                    <a:lstStyle/>
                    <a:p>
                      <a:pPr algn="ctr"/>
                      <a:endParaRPr lang="en-US" sz="2800"/>
                    </a:p>
                  </a:txBody>
                  <a:tcPr/>
                </a:tc>
                <a:tc>
                  <a:txBody>
                    <a:bodyPr/>
                    <a:lstStyle/>
                    <a:p>
                      <a:pPr algn="ctr"/>
                      <a:endParaRPr lang="en-US" sz="2800"/>
                    </a:p>
                  </a:txBody>
                  <a:tcPr/>
                </a:tc>
                <a:tc>
                  <a:txBody>
                    <a:bodyPr/>
                    <a:lstStyle/>
                    <a:p>
                      <a:endParaRPr lang="en-US"/>
                    </a:p>
                  </a:txBody>
                  <a:tcPr/>
                </a:tc>
                <a:tc>
                  <a:txBody>
                    <a:bodyPr/>
                    <a:lstStyle/>
                    <a:p>
                      <a:endParaRPr lang="en-US"/>
                    </a:p>
                  </a:txBody>
                  <a:tcPr/>
                </a:tc>
                <a:tc>
                  <a:txBody>
                    <a:bodyPr/>
                    <a:lstStyle/>
                    <a:p>
                      <a:endParaRPr lang="en-US"/>
                    </a:p>
                  </a:txBody>
                  <a:tcPr>
                    <a:solidFill>
                      <a:schemeClr val="bg1">
                        <a:lumMod val="75000"/>
                      </a:schemeClr>
                    </a:solidFill>
                  </a:tcPr>
                </a:tc>
                <a:tc>
                  <a:txBody>
                    <a:bodyPr/>
                    <a:lstStyle/>
                    <a:p>
                      <a:endParaRPr lang="en-US" dirty="0"/>
                    </a:p>
                  </a:txBody>
                  <a:tcPr>
                    <a:solidFill>
                      <a:schemeClr val="bg1">
                        <a:lumMod val="75000"/>
                      </a:schemeClr>
                    </a:solidFill>
                  </a:tcPr>
                </a:tc>
                <a:extLst>
                  <a:ext uri="{0D108BD9-81ED-4DB2-BD59-A6C34878D82A}">
                    <a16:rowId xmlns:a16="http://schemas.microsoft.com/office/drawing/2014/main" val="4165018916"/>
                  </a:ext>
                </a:extLst>
              </a:tr>
              <a:tr h="741401">
                <a:tc>
                  <a:txBody>
                    <a:bodyPr/>
                    <a:lstStyle/>
                    <a:p>
                      <a:pPr algn="l"/>
                      <a:r>
                        <a:rPr lang="en-US" sz="2000" b="1" dirty="0"/>
                        <a:t>Landslides (Slope Failure)</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solidFill>
                      <a:schemeClr val="bg1">
                        <a:lumMod val="75000"/>
                      </a:schemeClr>
                    </a:solidFill>
                  </a:tcPr>
                </a:tc>
                <a:tc>
                  <a:txBody>
                    <a:bodyPr/>
                    <a:lstStyle/>
                    <a:p>
                      <a:endParaRPr lang="en-US" dirty="0"/>
                    </a:p>
                  </a:txBody>
                  <a:tcPr>
                    <a:solidFill>
                      <a:schemeClr val="bg1">
                        <a:lumMod val="75000"/>
                      </a:schemeClr>
                    </a:solidFill>
                  </a:tcPr>
                </a:tc>
                <a:extLst>
                  <a:ext uri="{0D108BD9-81ED-4DB2-BD59-A6C34878D82A}">
                    <a16:rowId xmlns:a16="http://schemas.microsoft.com/office/drawing/2014/main" val="1008837386"/>
                  </a:ext>
                </a:extLst>
              </a:tr>
              <a:tr h="741401">
                <a:tc>
                  <a:txBody>
                    <a:bodyPr/>
                    <a:lstStyle/>
                    <a:p>
                      <a:pPr algn="l"/>
                      <a:r>
                        <a:rPr lang="en-US" sz="2000" b="1" dirty="0"/>
                        <a:t>Wildfire</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solidFill>
                      <a:schemeClr val="bg1">
                        <a:lumMod val="75000"/>
                      </a:schemeClr>
                    </a:solidFill>
                  </a:tcPr>
                </a:tc>
                <a:tc>
                  <a:txBody>
                    <a:bodyPr/>
                    <a:lstStyle/>
                    <a:p>
                      <a:endParaRPr lang="en-US" dirty="0"/>
                    </a:p>
                  </a:txBody>
                  <a:tcPr>
                    <a:solidFill>
                      <a:schemeClr val="bg1">
                        <a:lumMod val="75000"/>
                      </a:schemeClr>
                    </a:solidFill>
                  </a:tcPr>
                </a:tc>
                <a:extLst>
                  <a:ext uri="{0D108BD9-81ED-4DB2-BD59-A6C34878D82A}">
                    <a16:rowId xmlns:a16="http://schemas.microsoft.com/office/drawing/2014/main" val="374166567"/>
                  </a:ext>
                </a:extLst>
              </a:tr>
              <a:tr h="741401">
                <a:tc>
                  <a:txBody>
                    <a:bodyPr/>
                    <a:lstStyle/>
                    <a:p>
                      <a:pPr algn="l"/>
                      <a:r>
                        <a:rPr lang="en-US" sz="2000" b="1" dirty="0"/>
                        <a:t>Earthquake</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solidFill>
                      <a:schemeClr val="bg1">
                        <a:lumMod val="75000"/>
                      </a:schemeClr>
                    </a:solidFill>
                  </a:tcPr>
                </a:tc>
                <a:tc>
                  <a:txBody>
                    <a:bodyPr/>
                    <a:lstStyle/>
                    <a:p>
                      <a:endParaRPr lang="en-US" dirty="0"/>
                    </a:p>
                  </a:txBody>
                  <a:tcPr>
                    <a:solidFill>
                      <a:schemeClr val="bg1">
                        <a:lumMod val="75000"/>
                      </a:schemeClr>
                    </a:solidFill>
                  </a:tcPr>
                </a:tc>
                <a:extLst>
                  <a:ext uri="{0D108BD9-81ED-4DB2-BD59-A6C34878D82A}">
                    <a16:rowId xmlns:a16="http://schemas.microsoft.com/office/drawing/2014/main" val="1550388885"/>
                  </a:ext>
                </a:extLst>
              </a:tr>
              <a:tr h="741401">
                <a:tc>
                  <a:txBody>
                    <a:bodyPr/>
                    <a:lstStyle/>
                    <a:p>
                      <a:pPr algn="l"/>
                      <a:r>
                        <a:rPr lang="en-US" sz="2000" b="1" dirty="0"/>
                        <a:t>Invasive Species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solidFill>
                      <a:schemeClr val="bg1">
                        <a:lumMod val="75000"/>
                      </a:schemeClr>
                    </a:solidFill>
                  </a:tcPr>
                </a:tc>
                <a:tc>
                  <a:txBody>
                    <a:bodyPr/>
                    <a:lstStyle/>
                    <a:p>
                      <a:endParaRPr lang="en-US" dirty="0"/>
                    </a:p>
                  </a:txBody>
                  <a:tcPr>
                    <a:solidFill>
                      <a:schemeClr val="bg1">
                        <a:lumMod val="75000"/>
                      </a:schemeClr>
                    </a:solidFill>
                  </a:tcPr>
                </a:tc>
                <a:extLst>
                  <a:ext uri="{0D108BD9-81ED-4DB2-BD59-A6C34878D82A}">
                    <a16:rowId xmlns:a16="http://schemas.microsoft.com/office/drawing/2014/main" val="1245277704"/>
                  </a:ext>
                </a:extLst>
              </a:tr>
              <a:tr h="741401">
                <a:tc>
                  <a:txBody>
                    <a:bodyPr/>
                    <a:lstStyle/>
                    <a:p>
                      <a:pPr algn="l"/>
                      <a:r>
                        <a:rPr lang="en-US" sz="2000" b="1" dirty="0"/>
                        <a:t>Infectious Disease Outbreak</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solidFill>
                      <a:schemeClr val="bg1">
                        <a:lumMod val="75000"/>
                      </a:schemeClr>
                    </a:solidFill>
                  </a:tcPr>
                </a:tc>
                <a:tc>
                  <a:txBody>
                    <a:bodyPr/>
                    <a:lstStyle/>
                    <a:p>
                      <a:endParaRPr lang="en-US" dirty="0"/>
                    </a:p>
                  </a:txBody>
                  <a:tcPr>
                    <a:solidFill>
                      <a:schemeClr val="bg1">
                        <a:lumMod val="75000"/>
                      </a:schemeClr>
                    </a:solidFill>
                  </a:tcPr>
                </a:tc>
                <a:extLst>
                  <a:ext uri="{0D108BD9-81ED-4DB2-BD59-A6C34878D82A}">
                    <a16:rowId xmlns:a16="http://schemas.microsoft.com/office/drawing/2014/main" val="1997803327"/>
                  </a:ext>
                </a:extLst>
              </a:tr>
              <a:tr h="741401">
                <a:tc>
                  <a:txBody>
                    <a:bodyPr/>
                    <a:lstStyle/>
                    <a:p>
                      <a:pPr algn="l"/>
                      <a:r>
                        <a:rPr lang="en-US" sz="2000" b="1" dirty="0"/>
                        <a:t>Hail</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solidFill>
                      <a:schemeClr val="bg1">
                        <a:lumMod val="75000"/>
                      </a:schemeClr>
                    </a:solidFill>
                  </a:tcPr>
                </a:tc>
                <a:tc>
                  <a:txBody>
                    <a:bodyPr/>
                    <a:lstStyle/>
                    <a:p>
                      <a:endParaRPr lang="en-US" dirty="0"/>
                    </a:p>
                  </a:txBody>
                  <a:tcPr>
                    <a:solidFill>
                      <a:schemeClr val="bg1">
                        <a:lumMod val="75000"/>
                      </a:schemeClr>
                    </a:solidFill>
                  </a:tcPr>
                </a:tc>
                <a:extLst>
                  <a:ext uri="{0D108BD9-81ED-4DB2-BD59-A6C34878D82A}">
                    <a16:rowId xmlns:a16="http://schemas.microsoft.com/office/drawing/2014/main" val="1381643879"/>
                  </a:ext>
                </a:extLst>
              </a:tr>
            </a:tbl>
          </a:graphicData>
        </a:graphic>
      </p:graphicFrame>
    </p:spTree>
    <p:extLst>
      <p:ext uri="{BB962C8B-B14F-4D97-AF65-F5344CB8AC3E}">
        <p14:creationId xmlns:p14="http://schemas.microsoft.com/office/powerpoint/2010/main" val="445676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4BD976-7EDD-EA6A-9529-7E4FFF5CEED9}"/>
              </a:ext>
            </a:extLst>
          </p:cNvPr>
          <p:cNvPicPr>
            <a:picLocks noChangeAspect="1"/>
          </p:cNvPicPr>
          <p:nvPr/>
        </p:nvPicPr>
        <p:blipFill>
          <a:blip r:embed="rId2"/>
          <a:stretch>
            <a:fillRect/>
          </a:stretch>
        </p:blipFill>
        <p:spPr>
          <a:xfrm>
            <a:off x="2337308" y="259459"/>
            <a:ext cx="7517384" cy="6339081"/>
          </a:xfrm>
          <a:prstGeom prst="rect">
            <a:avLst/>
          </a:prstGeom>
        </p:spPr>
      </p:pic>
    </p:spTree>
    <p:extLst>
      <p:ext uri="{BB962C8B-B14F-4D97-AF65-F5344CB8AC3E}">
        <p14:creationId xmlns:p14="http://schemas.microsoft.com/office/powerpoint/2010/main" val="2602120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Description automatically generated with medium confidence">
            <a:extLst>
              <a:ext uri="{FF2B5EF4-FFF2-40B4-BE49-F238E27FC236}">
                <a16:creationId xmlns:a16="http://schemas.microsoft.com/office/drawing/2014/main" id="{E43375AC-4C2D-C105-3725-317F3D6A1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833" y="432969"/>
            <a:ext cx="11698333" cy="5992061"/>
          </a:xfrm>
          <a:prstGeom prst="rect">
            <a:avLst/>
          </a:prstGeom>
        </p:spPr>
      </p:pic>
    </p:spTree>
    <p:extLst>
      <p:ext uri="{BB962C8B-B14F-4D97-AF65-F5344CB8AC3E}">
        <p14:creationId xmlns:p14="http://schemas.microsoft.com/office/powerpoint/2010/main" val="3951935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546DB-4D03-D9E7-A295-9AD31CBBE135}"/>
              </a:ext>
            </a:extLst>
          </p:cNvPr>
          <p:cNvSpPr>
            <a:spLocks noGrp="1"/>
          </p:cNvSpPr>
          <p:nvPr>
            <p:ph type="title"/>
          </p:nvPr>
        </p:nvSpPr>
        <p:spPr/>
        <p:txBody>
          <a:bodyPr>
            <a:normAutofit fontScale="90000"/>
          </a:bodyPr>
          <a:lstStyle/>
          <a:p>
            <a:pPr algn="ctr"/>
            <a:r>
              <a:rPr lang="en-US"/>
              <a:t>FEMA Declared Disasters-Windsor County</a:t>
            </a:r>
            <a:br>
              <a:rPr lang="en-US">
                <a:cs typeface="Calibri Light"/>
              </a:rPr>
            </a:br>
            <a:r>
              <a:rPr lang="en-US">
                <a:cs typeface="Calibri Light"/>
              </a:rPr>
              <a:t>1970 to Current</a:t>
            </a:r>
            <a:br>
              <a:rPr lang="en-US"/>
            </a:br>
            <a:r>
              <a:rPr lang="en-US" sz="2000">
                <a:cs typeface="Calibri Light"/>
              </a:rPr>
              <a:t> </a:t>
            </a:r>
            <a:endParaRPr lang="en-US">
              <a:cs typeface="Calibri Light"/>
            </a:endParaRPr>
          </a:p>
        </p:txBody>
      </p:sp>
      <p:pic>
        <p:nvPicPr>
          <p:cNvPr id="7" name="Picture 6">
            <a:extLst>
              <a:ext uri="{FF2B5EF4-FFF2-40B4-BE49-F238E27FC236}">
                <a16:creationId xmlns:a16="http://schemas.microsoft.com/office/drawing/2014/main" id="{D86BD935-B9F6-D11A-7DDB-44A5327F9204}"/>
              </a:ext>
            </a:extLst>
          </p:cNvPr>
          <p:cNvPicPr>
            <a:picLocks noChangeAspect="1"/>
          </p:cNvPicPr>
          <p:nvPr/>
        </p:nvPicPr>
        <p:blipFill>
          <a:blip r:embed="rId3"/>
          <a:stretch>
            <a:fillRect/>
          </a:stretch>
        </p:blipFill>
        <p:spPr>
          <a:xfrm>
            <a:off x="1875046" y="1690688"/>
            <a:ext cx="7717010" cy="4732018"/>
          </a:xfrm>
          <a:prstGeom prst="rect">
            <a:avLst/>
          </a:prstGeom>
        </p:spPr>
      </p:pic>
    </p:spTree>
    <p:extLst>
      <p:ext uri="{BB962C8B-B14F-4D97-AF65-F5344CB8AC3E}">
        <p14:creationId xmlns:p14="http://schemas.microsoft.com/office/powerpoint/2010/main" val="1973966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F77B01-E283-3DFC-B113-7589559E7865}"/>
              </a:ext>
            </a:extLst>
          </p:cNvPr>
          <p:cNvPicPr>
            <a:picLocks noChangeAspect="1"/>
          </p:cNvPicPr>
          <p:nvPr/>
        </p:nvPicPr>
        <p:blipFill rotWithShape="1">
          <a:blip r:embed="rId2"/>
          <a:srcRect t="1523"/>
          <a:stretch/>
        </p:blipFill>
        <p:spPr>
          <a:xfrm>
            <a:off x="3737570" y="139148"/>
            <a:ext cx="5078439" cy="6682521"/>
          </a:xfrm>
          <a:prstGeom prst="rect">
            <a:avLst/>
          </a:prstGeom>
        </p:spPr>
      </p:pic>
    </p:spTree>
    <p:extLst>
      <p:ext uri="{BB962C8B-B14F-4D97-AF65-F5344CB8AC3E}">
        <p14:creationId xmlns:p14="http://schemas.microsoft.com/office/powerpoint/2010/main" val="4176025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697D6F-CA0F-6294-8B42-5AC117CE2F05}"/>
              </a:ext>
            </a:extLst>
          </p:cNvPr>
          <p:cNvPicPr>
            <a:picLocks noChangeAspect="1"/>
          </p:cNvPicPr>
          <p:nvPr/>
        </p:nvPicPr>
        <p:blipFill>
          <a:blip r:embed="rId3"/>
          <a:stretch>
            <a:fillRect/>
          </a:stretch>
        </p:blipFill>
        <p:spPr>
          <a:xfrm>
            <a:off x="2591530" y="365124"/>
            <a:ext cx="7193186" cy="5974715"/>
          </a:xfrm>
          <a:prstGeom prst="rect">
            <a:avLst/>
          </a:prstGeom>
        </p:spPr>
      </p:pic>
    </p:spTree>
    <p:extLst>
      <p:ext uri="{BB962C8B-B14F-4D97-AF65-F5344CB8AC3E}">
        <p14:creationId xmlns:p14="http://schemas.microsoft.com/office/powerpoint/2010/main" val="3992458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now, outdoor, nature, winter&#10;&#10;Description automatically generated">
            <a:extLst>
              <a:ext uri="{FF2B5EF4-FFF2-40B4-BE49-F238E27FC236}">
                <a16:creationId xmlns:a16="http://schemas.microsoft.com/office/drawing/2014/main" id="{FC52F537-BFBC-E785-7DB5-3A1D878FE4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5679" y="440592"/>
            <a:ext cx="7010401" cy="5976816"/>
          </a:xfrm>
          <a:prstGeom prst="rect">
            <a:avLst/>
          </a:prstGeom>
        </p:spPr>
      </p:pic>
    </p:spTree>
    <p:extLst>
      <p:ext uri="{BB962C8B-B14F-4D97-AF65-F5344CB8AC3E}">
        <p14:creationId xmlns:p14="http://schemas.microsoft.com/office/powerpoint/2010/main" val="2304966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DC680-7BE6-F76D-7D35-70D871A815AE}"/>
              </a:ext>
            </a:extLst>
          </p:cNvPr>
          <p:cNvSpPr>
            <a:spLocks noGrp="1"/>
          </p:cNvSpPr>
          <p:nvPr>
            <p:ph type="title"/>
          </p:nvPr>
        </p:nvSpPr>
        <p:spPr/>
        <p:txBody>
          <a:bodyPr/>
          <a:lstStyle/>
          <a:p>
            <a:r>
              <a:rPr lang="en-US"/>
              <a:t>Local Rain Events</a:t>
            </a:r>
          </a:p>
        </p:txBody>
      </p:sp>
      <p:sp>
        <p:nvSpPr>
          <p:cNvPr id="3" name="Content Placeholder 2">
            <a:extLst>
              <a:ext uri="{FF2B5EF4-FFF2-40B4-BE49-F238E27FC236}">
                <a16:creationId xmlns:a16="http://schemas.microsoft.com/office/drawing/2014/main" id="{40232567-2CBD-799A-E706-7F8912712D18}"/>
              </a:ext>
            </a:extLst>
          </p:cNvPr>
          <p:cNvSpPr>
            <a:spLocks noGrp="1"/>
          </p:cNvSpPr>
          <p:nvPr>
            <p:ph idx="1"/>
          </p:nvPr>
        </p:nvSpPr>
        <p:spPr/>
        <p:txBody>
          <a:bodyPr>
            <a:normAutofit/>
          </a:bodyPr>
          <a:lstStyle/>
          <a:p>
            <a:r>
              <a:rPr lang="en-US" dirty="0"/>
              <a:t>In July 2013, two to three inches of rain fell in two hours over eastern Windsor County. This followed a record spring rainfall and resulted in flash flooding (Estimated damage: $25k). </a:t>
            </a:r>
          </a:p>
          <a:p>
            <a:r>
              <a:rPr lang="en-US" dirty="0"/>
              <a:t>In July 2014, a stationary thunderstorm developed that dropped three inches of rain an hour resulted in significant damage to transportation infrastructure, residential and commercial properties, and agricultural areas (Estimated damage: $1M). </a:t>
            </a:r>
          </a:p>
          <a:p>
            <a:r>
              <a:rPr lang="en-US" dirty="0"/>
              <a:t>In April 2019, the towns of Ludlow and Cavendish endured a flooding event from heavy rain (Estimated damage: $100K).</a:t>
            </a:r>
          </a:p>
        </p:txBody>
      </p:sp>
    </p:spTree>
    <p:extLst>
      <p:ext uri="{BB962C8B-B14F-4D97-AF65-F5344CB8AC3E}">
        <p14:creationId xmlns:p14="http://schemas.microsoft.com/office/powerpoint/2010/main" val="478853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755</Words>
  <Application>Microsoft Office PowerPoint</Application>
  <PresentationFormat>Widescreen</PresentationFormat>
  <Paragraphs>107</Paragraphs>
  <Slides>27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Weathersfield Local Hazard Mitigation Planning</vt:lpstr>
      <vt:lpstr>PowerPoint Presentation</vt:lpstr>
      <vt:lpstr>PowerPoint Presentation</vt:lpstr>
      <vt:lpstr>PowerPoint Presentation</vt:lpstr>
      <vt:lpstr>FEMA Declared Disasters-Windsor County 1970 to Current  </vt:lpstr>
      <vt:lpstr>PowerPoint Presentation</vt:lpstr>
      <vt:lpstr>PowerPoint Presentation</vt:lpstr>
      <vt:lpstr>PowerPoint Presentation</vt:lpstr>
      <vt:lpstr>Local Rain Events</vt:lpstr>
      <vt:lpstr>PowerPoint Presentation</vt:lpstr>
      <vt:lpstr>Fluvial erosion</vt:lpstr>
      <vt:lpstr>Ice Storm</vt:lpstr>
      <vt:lpstr>Snow</vt:lpstr>
      <vt:lpstr>Total Snowfall (2018-2023)</vt:lpstr>
      <vt:lpstr>High Winds</vt:lpstr>
      <vt:lpstr>Extreme Cold </vt:lpstr>
      <vt:lpstr>Extreme Heat</vt:lpstr>
      <vt:lpstr>PowerPoint Presentation</vt:lpstr>
      <vt:lpstr>Drought</vt:lpstr>
      <vt:lpstr>PowerPoint Presentation</vt:lpstr>
      <vt:lpstr>Fires</vt:lpstr>
      <vt:lpstr>Infectious Disease</vt:lpstr>
      <vt:lpstr>Hazard Events Assessment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Weathersfield Local Hazard Mitigation Planning</dc:title>
  <dc:creator>Malia Cordero</dc:creator>
  <cp:lastModifiedBy>Malia Cordero</cp:lastModifiedBy>
  <cp:revision>2</cp:revision>
  <cp:lastPrinted>2023-05-25T21:54:04Z</cp:lastPrinted>
  <dcterms:created xsi:type="dcterms:W3CDTF">2023-04-27T19:10:00Z</dcterms:created>
  <dcterms:modified xsi:type="dcterms:W3CDTF">2023-08-14T20:28:11Z</dcterms:modified>
</cp:coreProperties>
</file>