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4"/>
  </p:sldMasterIdLst>
  <p:notesMasterIdLst>
    <p:notesMasterId r:id="rId17"/>
  </p:notesMasterIdLst>
  <p:sldIdLst>
    <p:sldId id="256" r:id="rId5"/>
    <p:sldId id="266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8" r:id="rId14"/>
    <p:sldId id="265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CA954E-4AE3-FC3E-A10B-F177A105118A}" v="94" dt="2022-10-24T14:45:04.416"/>
    <p1510:client id="{A65C56D4-B8A9-4B09-BE9D-7B73E97F8B62}" v="176" dt="2022-10-24T15:09:14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38497-A43D-42BF-8FCC-E66F66C0E678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047C4-58E0-4781-8F7D-0CFE919F2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5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047C4-58E0-4781-8F7D-0CFE919F26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25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Hand over to Taiga..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047C4-58E0-4781-8F7D-0CFE919F26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10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Taiga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047C4-58E0-4781-8F7D-0CFE919F26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98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Taiga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047C4-58E0-4781-8F7D-0CFE919F26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33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Taiga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047C4-58E0-4781-8F7D-0CFE919F26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0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6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7412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4667850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6801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4392330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89598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62434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37566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291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4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60149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2023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0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03761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A57F-793F-4683-BD8A-741FD4B89154}" type="datetime1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3095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EA57F-793F-4683-BD8A-741FD4B89154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7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cordero@marcvt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VCeQ89BB_o?feature=oembed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7982-90C0-2734-F3DF-E0BC4F62C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7734" y="1169599"/>
            <a:ext cx="3791127" cy="2975876"/>
          </a:xfrm>
        </p:spPr>
        <p:txBody>
          <a:bodyPr anchor="b">
            <a:noAutofit/>
          </a:bodyPr>
          <a:lstStyle/>
          <a:p>
            <a:pPr algn="l"/>
            <a:r>
              <a:rPr lang="en-US" sz="4800" b="1">
                <a:solidFill>
                  <a:schemeClr val="tx1"/>
                </a:solidFill>
              </a:rPr>
              <a:t>Regional Emergency Management Committees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8C8F8-CD44-ECFE-8C0C-44991FE42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734" y="4432101"/>
            <a:ext cx="4698666" cy="1692066"/>
          </a:xfrm>
        </p:spPr>
        <p:txBody>
          <a:bodyPr anchor="t">
            <a:normAutofit/>
          </a:bodyPr>
          <a:lstStyle/>
          <a:p>
            <a:pPr algn="l"/>
            <a:r>
              <a:rPr lang="en-US" sz="2000" i="1"/>
              <a:t>Mount Ascutney Regional Commission</a:t>
            </a:r>
          </a:p>
          <a:p>
            <a:pPr algn="l"/>
            <a:r>
              <a:rPr lang="en-US" sz="2000" i="1"/>
              <a:t>October 24</a:t>
            </a:r>
            <a:r>
              <a:rPr lang="en-US" sz="2000" i="1" baseline="30000"/>
              <a:t>th</a:t>
            </a:r>
            <a:r>
              <a:rPr lang="en-US" sz="2000" i="1"/>
              <a:t>, 2022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FE0E9675-84CD-041C-CAA2-E0DB387BB9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341" b="-730"/>
          <a:stretch/>
        </p:blipFill>
        <p:spPr>
          <a:xfrm>
            <a:off x="3386607" y="295416"/>
            <a:ext cx="7273903" cy="626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83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8CF28-7962-CDEA-AF97-64D72A5AA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80C6-42CB-8F30-A11B-B128A4EF2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What types of emergency plans does your Town have?</a:t>
            </a:r>
          </a:p>
          <a:p>
            <a:r>
              <a:rPr lang="en-US" sz="2400"/>
              <a:t>Which emergency plans would you like to exercise?</a:t>
            </a:r>
          </a:p>
          <a:p>
            <a:pPr lvl="1"/>
            <a:r>
              <a:rPr lang="en-US" sz="2000"/>
              <a:t>Examples: Long term power outage, hot weather emergency, Cybersecurity</a:t>
            </a:r>
          </a:p>
          <a:p>
            <a:pPr lvl="2"/>
            <a:r>
              <a:rPr lang="en-US" sz="1800"/>
              <a:t>CatEx4 / Binary Blizzard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7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6F716-288F-B750-4C00-C0D33353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Presentations &amp;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E3E4C-559B-02C4-FC4F-B1DA85538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Available presentations:</a:t>
            </a:r>
          </a:p>
          <a:p>
            <a:pPr lvl="1"/>
            <a:r>
              <a:rPr lang="en-US" sz="3200"/>
              <a:t> National Weather Service</a:t>
            </a:r>
          </a:p>
          <a:p>
            <a:pPr lvl="1"/>
            <a:r>
              <a:rPr lang="en-US" sz="3200"/>
              <a:t> National Guard</a:t>
            </a:r>
          </a:p>
          <a:p>
            <a:pPr lvl="1"/>
            <a:r>
              <a:rPr lang="en-US" sz="3200"/>
              <a:t>Local Shelter Initiatives</a:t>
            </a:r>
          </a:p>
          <a:p>
            <a:r>
              <a:rPr lang="en-US" sz="3200"/>
              <a:t> Regionalization</a:t>
            </a:r>
          </a:p>
          <a:p>
            <a:r>
              <a:rPr lang="en-US" sz="3200"/>
              <a:t> Shelter and LEMP/EOC TTXs</a:t>
            </a:r>
          </a:p>
          <a:p>
            <a:pPr marL="0" indent="0">
              <a:buNone/>
            </a:pPr>
            <a:endParaRPr lang="en-US" sz="3200"/>
          </a:p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717374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D8D46D-3C00-8BEB-7C6B-55D0BF853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6929" y="2404534"/>
            <a:ext cx="8798142" cy="1646302"/>
          </a:xfrm>
        </p:spPr>
        <p:txBody>
          <a:bodyPr/>
          <a:lstStyle/>
          <a:p>
            <a:pPr algn="ctr"/>
            <a:r>
              <a:rPr lang="en-US"/>
              <a:t>Next Meeting: </a:t>
            </a:r>
            <a:br>
              <a:rPr lang="en-US"/>
            </a:br>
            <a:r>
              <a:rPr lang="en-US"/>
              <a:t>January 2024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D462A9-FF55-2356-146B-82565B3E1C8D}"/>
              </a:ext>
            </a:extLst>
          </p:cNvPr>
          <p:cNvSpPr txBox="1"/>
          <p:nvPr/>
        </p:nvSpPr>
        <p:spPr>
          <a:xfrm>
            <a:off x="71022" y="5939161"/>
            <a:ext cx="7874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Contact </a:t>
            </a:r>
            <a:r>
              <a:rPr lang="en-US" sz="240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mcordero@marcvt.org</a:t>
            </a:r>
            <a:r>
              <a:rPr lang="en-US" sz="2400">
                <a:solidFill>
                  <a:schemeClr val="accent1"/>
                </a:solidFill>
              </a:rPr>
              <a:t> </a:t>
            </a:r>
            <a:r>
              <a:rPr lang="en-US" sz="2400"/>
              <a:t>to be added to our Emergency Management email list</a:t>
            </a:r>
          </a:p>
        </p:txBody>
      </p:sp>
    </p:spTree>
    <p:extLst>
      <p:ext uri="{BB962C8B-B14F-4D97-AF65-F5344CB8AC3E}">
        <p14:creationId xmlns:p14="http://schemas.microsoft.com/office/powerpoint/2010/main" val="58354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F9194-18A6-2356-83EE-0A198A1DE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AFD4-2D4E-3D6D-B406-C437E257C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Name</a:t>
            </a:r>
          </a:p>
          <a:p>
            <a:r>
              <a:rPr lang="en-US" sz="3200"/>
              <a:t>Town/EM Department/Volunteer Position</a:t>
            </a:r>
          </a:p>
          <a:p>
            <a:r>
              <a:rPr lang="en-US" sz="3200"/>
              <a:t>Title/Role</a:t>
            </a:r>
          </a:p>
        </p:txBody>
      </p:sp>
    </p:spTree>
    <p:extLst>
      <p:ext uri="{BB962C8B-B14F-4D97-AF65-F5344CB8AC3E}">
        <p14:creationId xmlns:p14="http://schemas.microsoft.com/office/powerpoint/2010/main" val="107148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FE6AF-8BAC-1590-744B-126CCB27A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REMCs do?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3DB3C84-CCC7-9E09-2B2C-B07A149770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7397" y="1543800"/>
            <a:ext cx="5092960" cy="377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D3F81C0-CD73-98DF-D91D-45C51201E3A9}"/>
              </a:ext>
            </a:extLst>
          </p:cNvPr>
          <p:cNvSpPr txBox="1">
            <a:spLocks/>
          </p:cNvSpPr>
          <p:nvPr/>
        </p:nvSpPr>
        <p:spPr>
          <a:xfrm>
            <a:off x="677334" y="1681914"/>
            <a:ext cx="5643255" cy="3880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 In 2021: LEPCs </a:t>
            </a:r>
            <a:r>
              <a:rPr lang="en-US" sz="3200">
                <a:sym typeface="Wingdings" panose="05000000000000000000" pitchFamily="2" charset="2"/>
              </a:rPr>
              <a:t> </a:t>
            </a:r>
            <a:r>
              <a:rPr lang="en-US" sz="3200"/>
              <a:t>REMCs</a:t>
            </a:r>
          </a:p>
          <a:p>
            <a:r>
              <a:rPr lang="en-US" sz="3000"/>
              <a:t> One Statewide LEPC</a:t>
            </a:r>
          </a:p>
          <a:p>
            <a:pPr marL="0" indent="0">
              <a:buNone/>
            </a:pPr>
            <a:endParaRPr lang="en-US" sz="3000"/>
          </a:p>
          <a:p>
            <a:pPr marL="0" indent="0">
              <a:buNone/>
            </a:pPr>
            <a:r>
              <a:rPr lang="en-US" sz="3200"/>
              <a:t>Purpose:</a:t>
            </a:r>
          </a:p>
          <a:p>
            <a:pPr marL="0" indent="0">
              <a:buNone/>
            </a:pPr>
            <a:r>
              <a:rPr lang="en-US" sz="3200" i="1"/>
              <a:t>REMCs “shall coordinate emergency planning and preparedness activities to improve their regions’ ability to prepare for, respond to, and recover from all disasters.”</a:t>
            </a:r>
          </a:p>
          <a:p>
            <a:pPr marL="0" indent="0">
              <a:buNone/>
            </a:pPr>
            <a:endParaRPr lang="en-US" sz="3200"/>
          </a:p>
          <a:p>
            <a:pPr lvl="1"/>
            <a:endParaRPr lang="en-US" sz="2600"/>
          </a:p>
          <a:p>
            <a:pPr lvl="1"/>
            <a:endParaRPr lang="en-US" sz="2800"/>
          </a:p>
          <a:p>
            <a:pPr lvl="1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5756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029C7-1427-D2E4-9FBB-1C295BBE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is in the REMC?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CA7C-925A-54C1-8EF2-D9E18E720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u="sng"/>
              <a:t>Voting Members</a:t>
            </a:r>
          </a:p>
          <a:p>
            <a:pPr lvl="1"/>
            <a:r>
              <a:rPr lang="en-US" sz="2400"/>
              <a:t>2 appointees per Town (EMD/C + EMS representative) </a:t>
            </a:r>
          </a:p>
          <a:p>
            <a:r>
              <a:rPr lang="en-US" sz="2800" u="sng"/>
              <a:t>Non-Voting Members</a:t>
            </a:r>
          </a:p>
          <a:p>
            <a:pPr lvl="1"/>
            <a:r>
              <a:rPr lang="en-US" sz="2400"/>
              <a:t>Representatives from fire departments, EMS, law enforcement, transportation, hospitals……any interested individual/organization</a:t>
            </a:r>
          </a:p>
          <a:p>
            <a:r>
              <a:rPr lang="en-US" sz="2800" u="sng"/>
              <a:t>MARC</a:t>
            </a:r>
          </a:p>
          <a:p>
            <a:pPr lvl="1"/>
            <a:r>
              <a:rPr lang="en-US" sz="2400"/>
              <a:t>Administrative support and facilitation </a:t>
            </a:r>
          </a:p>
          <a:p>
            <a:pPr marL="0" indent="0">
              <a:buNone/>
            </a:pPr>
            <a:endParaRPr lang="en-US" sz="2400" b="1"/>
          </a:p>
          <a:p>
            <a:pPr marL="0" indent="0" algn="ctr">
              <a:buNone/>
            </a:pPr>
            <a:r>
              <a:rPr lang="en-US" sz="2800" b="1" i="1"/>
              <a:t>No limit to participation! </a:t>
            </a:r>
          </a:p>
        </p:txBody>
      </p:sp>
    </p:spTree>
    <p:extLst>
      <p:ext uri="{BB962C8B-B14F-4D97-AF65-F5344CB8AC3E}">
        <p14:creationId xmlns:p14="http://schemas.microsoft.com/office/powerpoint/2010/main" val="185345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6BA3A-11A0-DC28-ED0D-52B2AEA3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Vermont Emergency Management (VEM)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3AD867-09F3-8557-728F-75FCCFBB7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Technical Assistance</a:t>
            </a:r>
          </a:p>
          <a:p>
            <a:pPr lvl="1"/>
            <a:r>
              <a:rPr lang="en-US" sz="2800"/>
              <a:t>Plan Development Workshops</a:t>
            </a:r>
          </a:p>
          <a:p>
            <a:pPr lvl="1"/>
            <a:r>
              <a:rPr lang="en-US" sz="2800"/>
              <a:t>Trainings &amp; Exercises</a:t>
            </a:r>
          </a:p>
          <a:p>
            <a:r>
              <a:rPr lang="en-US" sz="3200"/>
              <a:t>Taiga Christie</a:t>
            </a:r>
          </a:p>
          <a:p>
            <a:pPr lvl="1"/>
            <a:r>
              <a:rPr lang="en-US" sz="2800"/>
              <a:t>Southern Regional Coordinator </a:t>
            </a:r>
          </a:p>
          <a:p>
            <a:pPr lvl="1"/>
            <a:r>
              <a:rPr lang="en-US" sz="2800"/>
              <a:t>Taiga.Christie@vermont.gov</a:t>
            </a:r>
          </a:p>
          <a:p>
            <a:pPr lvl="1"/>
            <a:endParaRPr lang="en-US" sz="2800"/>
          </a:p>
          <a:p>
            <a:pPr lvl="1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95435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5889CC0-7592-431C-CED0-6B5E0B71B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32" y="2404534"/>
            <a:ext cx="7766936" cy="1646302"/>
          </a:xfrm>
        </p:spPr>
        <p:txBody>
          <a:bodyPr/>
          <a:lstStyle/>
          <a:p>
            <a:pPr algn="ctr"/>
            <a:r>
              <a:rPr lang="en-US"/>
              <a:t>Mutual Aid Agreements</a:t>
            </a:r>
          </a:p>
        </p:txBody>
      </p:sp>
    </p:spTree>
    <p:extLst>
      <p:ext uri="{BB962C8B-B14F-4D97-AF65-F5344CB8AC3E}">
        <p14:creationId xmlns:p14="http://schemas.microsoft.com/office/powerpoint/2010/main" val="3668007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35491-4D7E-B49F-5804-6AA1864DF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LaGuardia Airport Traffic Control, 2009</a:t>
            </a:r>
          </a:p>
        </p:txBody>
      </p:sp>
      <p:pic>
        <p:nvPicPr>
          <p:cNvPr id="7" name="Online Media 6" title="US Airways 1549 - Complete Air Traffic Control">
            <a:hlinkClick r:id="" action="ppaction://media"/>
            <a:extLst>
              <a:ext uri="{FF2B5EF4-FFF2-40B4-BE49-F238E27FC236}">
                <a16:creationId xmlns:a16="http://schemas.microsoft.com/office/drawing/2014/main" id="{C4EE8F06-5B83-0998-9890-B57641A3105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14485" y="1363111"/>
            <a:ext cx="7007950" cy="52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7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2544-B4FC-999D-FA1B-472BBA80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7E518-E039-34FB-DD9C-EE161A446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5158"/>
            <a:ext cx="8596668" cy="46332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Does your town have mutual aid agreements in place?</a:t>
            </a:r>
          </a:p>
          <a:p>
            <a:r>
              <a:rPr lang="en-US" sz="2400"/>
              <a:t>What type of mutual aid agreements would be useful to your Town?</a:t>
            </a:r>
          </a:p>
          <a:p>
            <a:r>
              <a:rPr lang="en-US" sz="2400"/>
              <a:t>What kinds of assistance would your Town benefit from?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1D67F-AFBA-E788-026E-564C6BC1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5889CC0-7592-431C-CED0-6B5E0B71B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32" y="2404534"/>
            <a:ext cx="7766936" cy="1646302"/>
          </a:xfrm>
        </p:spPr>
        <p:txBody>
          <a:bodyPr/>
          <a:lstStyle/>
          <a:p>
            <a:pPr algn="ctr"/>
            <a:r>
              <a:rPr lang="en-US"/>
              <a:t>Tabletop Exercises</a:t>
            </a:r>
          </a:p>
        </p:txBody>
      </p:sp>
    </p:spTree>
    <p:extLst>
      <p:ext uri="{BB962C8B-B14F-4D97-AF65-F5344CB8AC3E}">
        <p14:creationId xmlns:p14="http://schemas.microsoft.com/office/powerpoint/2010/main" val="9157577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06ED7AADD7C04EB300A943495D3FEF" ma:contentTypeVersion="17" ma:contentTypeDescription="Create a new document." ma:contentTypeScope="" ma:versionID="8539d83b299582b915f51f4ed5deb444">
  <xsd:schema xmlns:xsd="http://www.w3.org/2001/XMLSchema" xmlns:xs="http://www.w3.org/2001/XMLSchema" xmlns:p="http://schemas.microsoft.com/office/2006/metadata/properties" xmlns:ns2="f4a2f6ba-6cb2-41b0-b6cc-6866e62ec352" xmlns:ns3="26572a8f-c1d4-4029-88da-a7c4d5c7098e" targetNamespace="http://schemas.microsoft.com/office/2006/metadata/properties" ma:root="true" ma:fieldsID="eada169f391eed546fb4da62cef9e77a" ns2:_="" ns3:_="">
    <xsd:import namespace="f4a2f6ba-6cb2-41b0-b6cc-6866e62ec352"/>
    <xsd:import namespace="26572a8f-c1d4-4029-88da-a7c4d5c709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_x002f_Com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a2f6ba-6cb2-41b0-b6cc-6866e62ec3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c6b0a56-2d84-4852-8adb-043813954e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_x002f_Comments" ma:index="23" nillable="true" ma:displayName="Notes/Comments" ma:format="Dropdown" ma:internalName="Notes_x002f_Comment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572a8f-c1d4-4029-88da-a7c4d5c7098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95b8f75-ab3f-4a4e-ba98-5511f6b25e82}" ma:internalName="TaxCatchAll" ma:showField="CatchAllData" ma:web="26572a8f-c1d4-4029-88da-a7c4d5c709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_x002f_Comments xmlns="f4a2f6ba-6cb2-41b0-b6cc-6866e62ec352" xsi:nil="true"/>
    <TaxCatchAll xmlns="26572a8f-c1d4-4029-88da-a7c4d5c7098e" xsi:nil="true"/>
    <lcf76f155ced4ddcb4097134ff3c332f xmlns="f4a2f6ba-6cb2-41b0-b6cc-6866e62ec35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B85A2D-FF16-4E8E-B2F7-B13FC7A6540B}">
  <ds:schemaRefs>
    <ds:schemaRef ds:uri="26572a8f-c1d4-4029-88da-a7c4d5c7098e"/>
    <ds:schemaRef ds:uri="f4a2f6ba-6cb2-41b0-b6cc-6866e62ec3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B90ED26-1CB0-4250-AF9A-153B6821F9E9}">
  <ds:schemaRefs>
    <ds:schemaRef ds:uri="26572a8f-c1d4-4029-88da-a7c4d5c7098e"/>
    <ds:schemaRef ds:uri="f4a2f6ba-6cb2-41b0-b6cc-6866e62ec352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4F5FCBB-BF7D-449C-AB81-C9A2BD4DC7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12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Regional Emergency Management Committees</vt:lpstr>
      <vt:lpstr>Introductions</vt:lpstr>
      <vt:lpstr>What do REMCs do?</vt:lpstr>
      <vt:lpstr>Who is in the REMC? </vt:lpstr>
      <vt:lpstr>Vermont Emergency Management (VEM)</vt:lpstr>
      <vt:lpstr>Mutual Aid Agreements</vt:lpstr>
      <vt:lpstr>LaGuardia Airport Traffic Control, 2009</vt:lpstr>
      <vt:lpstr>Group Discussion</vt:lpstr>
      <vt:lpstr>Tabletop Exercises</vt:lpstr>
      <vt:lpstr>Group Discussion</vt:lpstr>
      <vt:lpstr>Future Presentations &amp; Discussions</vt:lpstr>
      <vt:lpstr>Next Meeting:  January 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Emergency Management Committees</dc:title>
  <dc:creator>Malia Cordero</dc:creator>
  <cp:revision>2</cp:revision>
  <dcterms:created xsi:type="dcterms:W3CDTF">2022-10-21T17:11:15Z</dcterms:created>
  <dcterms:modified xsi:type="dcterms:W3CDTF">2023-11-15T15:39:33Z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0x0101006106ED7AADD7C04EB300A943495D3FEF</vt:lpwstr>
  </property>
  <property fmtid="{D5CDD505-2E9C-101B-9397-08002B2CF9AE}" pid="3" name="MediaServiceImageTags">
    <vt:lpwstr/>
  </property>
</Properties>
</file>